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notesMasterIdLst>
    <p:notesMasterId r:id="rId18"/>
  </p:notesMasterIdLst>
  <p:sldIdLst>
    <p:sldId id="256" r:id="rId2"/>
    <p:sldId id="259" r:id="rId3"/>
    <p:sldId id="273" r:id="rId4"/>
    <p:sldId id="271" r:id="rId5"/>
    <p:sldId id="257" r:id="rId6"/>
    <p:sldId id="258" r:id="rId7"/>
    <p:sldId id="260" r:id="rId8"/>
    <p:sldId id="262" r:id="rId9"/>
    <p:sldId id="263" r:id="rId10"/>
    <p:sldId id="264" r:id="rId11"/>
    <p:sldId id="265" r:id="rId12"/>
    <p:sldId id="267" r:id="rId13"/>
    <p:sldId id="269" r:id="rId14"/>
    <p:sldId id="274" r:id="rId15"/>
    <p:sldId id="270" r:id="rId16"/>
    <p:sldId id="272" r:id="rId17"/>
  </p:sldIdLst>
  <p:sldSz cx="9144000" cy="6858000" type="screen4x3"/>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475" autoAdjust="0"/>
  </p:normalViewPr>
  <p:slideViewPr>
    <p:cSldViewPr>
      <p:cViewPr varScale="1">
        <p:scale>
          <a:sx n="84" d="100"/>
          <a:sy n="84" d="100"/>
        </p:scale>
        <p:origin x="-59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1DEF24-BBA2-4D84-B63C-A54B5B91FA0A}" type="datetimeFigureOut">
              <a:rPr lang="en-US" smtClean="0"/>
              <a:t>10/9/2011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B37B71-11B0-4D5F-A0C3-C5750E4E5618}" type="slidenum">
              <a:rPr lang="en-US" smtClean="0"/>
              <a:t>‹#›</a:t>
            </a:fld>
            <a:endParaRPr lang="en-US"/>
          </a:p>
        </p:txBody>
      </p:sp>
    </p:spTree>
    <p:extLst>
      <p:ext uri="{BB962C8B-B14F-4D97-AF65-F5344CB8AC3E}">
        <p14:creationId xmlns:p14="http://schemas.microsoft.com/office/powerpoint/2010/main" val="3294777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B37B71-11B0-4D5F-A0C3-C5750E4E5618}" type="slidenum">
              <a:rPr lang="en-US" smtClean="0"/>
              <a:t>6</a:t>
            </a:fld>
            <a:endParaRPr lang="en-US"/>
          </a:p>
        </p:txBody>
      </p:sp>
    </p:spTree>
    <p:extLst>
      <p:ext uri="{BB962C8B-B14F-4D97-AF65-F5344CB8AC3E}">
        <p14:creationId xmlns:p14="http://schemas.microsoft.com/office/powerpoint/2010/main" val="1336147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288C24B-477E-4EC6-9D6B-69890096F097}" type="datetimeFigureOut">
              <a:rPr lang="en-US" smtClean="0"/>
              <a:t>10/9/2011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A654702-CFBB-41A5-B938-5F5E82420C1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288C24B-477E-4EC6-9D6B-69890096F097}" type="datetimeFigureOut">
              <a:rPr lang="en-US" smtClean="0"/>
              <a:t>10/9/2011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654702-CFBB-41A5-B938-5F5E82420C1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288C24B-477E-4EC6-9D6B-69890096F097}" type="datetimeFigureOut">
              <a:rPr lang="en-US" smtClean="0"/>
              <a:t>10/9/2011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654702-CFBB-41A5-B938-5F5E82420C1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288C24B-477E-4EC6-9D6B-69890096F097}" type="datetimeFigureOut">
              <a:rPr lang="en-US" smtClean="0"/>
              <a:t>10/9/2011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654702-CFBB-41A5-B938-5F5E82420C18}"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288C24B-477E-4EC6-9D6B-69890096F097}" type="datetimeFigureOut">
              <a:rPr lang="en-US" smtClean="0"/>
              <a:t>10/9/2011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654702-CFBB-41A5-B938-5F5E82420C18}"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288C24B-477E-4EC6-9D6B-69890096F097}" type="datetimeFigureOut">
              <a:rPr lang="en-US" smtClean="0"/>
              <a:t>10/9/2011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A654702-CFBB-41A5-B938-5F5E82420C18}"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288C24B-477E-4EC6-9D6B-69890096F097}" type="datetimeFigureOut">
              <a:rPr lang="en-US" smtClean="0"/>
              <a:t>10/9/2011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A654702-CFBB-41A5-B938-5F5E82420C1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288C24B-477E-4EC6-9D6B-69890096F097}" type="datetimeFigureOut">
              <a:rPr lang="en-US" smtClean="0"/>
              <a:t>10/9/2011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A654702-CFBB-41A5-B938-5F5E82420C18}"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288C24B-477E-4EC6-9D6B-69890096F097}" type="datetimeFigureOut">
              <a:rPr lang="en-US" smtClean="0"/>
              <a:t>10/9/2011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A654702-CFBB-41A5-B938-5F5E82420C1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288C24B-477E-4EC6-9D6B-69890096F097}" type="datetimeFigureOut">
              <a:rPr lang="en-US" smtClean="0"/>
              <a:t>10/9/2011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A654702-CFBB-41A5-B938-5F5E82420C1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288C24B-477E-4EC6-9D6B-69890096F097}" type="datetimeFigureOut">
              <a:rPr lang="en-US" smtClean="0"/>
              <a:t>10/9/2011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A654702-CFBB-41A5-B938-5F5E82420C18}"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288C24B-477E-4EC6-9D6B-69890096F097}" type="datetimeFigureOut">
              <a:rPr lang="en-US" smtClean="0"/>
              <a:t>10/9/2011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A654702-CFBB-41A5-B938-5F5E82420C1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4.xml"/><Relationship Id="rId1" Type="http://schemas.openxmlformats.org/officeDocument/2006/relationships/tags" Target="../tags/tag13.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14.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6.xml"/><Relationship Id="rId1" Type="http://schemas.openxmlformats.org/officeDocument/2006/relationships/tags" Target="../tags/tag15.xml"/><Relationship Id="rId5" Type="http://schemas.openxmlformats.org/officeDocument/2006/relationships/image" Target="../media/image16.gif"/><Relationship Id="rId4" Type="http://schemas.openxmlformats.org/officeDocument/2006/relationships/hyperlink" Target="http://en.loadtr.com/Clock_2-394552.htm" TargetMode="Externa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7200" dirty="0" smtClean="0"/>
              <a:t/>
            </a:r>
            <a:br>
              <a:rPr lang="en-US" sz="7200" dirty="0" smtClean="0"/>
            </a:br>
            <a:r>
              <a:rPr lang="en-US" sz="7200" dirty="0"/>
              <a:t/>
            </a:r>
            <a:br>
              <a:rPr lang="en-US" sz="7200" dirty="0"/>
            </a:br>
            <a:r>
              <a:rPr lang="en-US" sz="7200" dirty="0" smtClean="0"/>
              <a:t/>
            </a:r>
            <a:br>
              <a:rPr lang="en-US" sz="7200" dirty="0" smtClean="0"/>
            </a:br>
            <a:r>
              <a:rPr lang="en-US" sz="7200" dirty="0" smtClean="0"/>
              <a:t/>
            </a:r>
            <a:br>
              <a:rPr lang="en-US" sz="7200" dirty="0" smtClean="0"/>
            </a:br>
            <a:r>
              <a:rPr lang="en-US" sz="7200" dirty="0"/>
              <a:t/>
            </a:r>
            <a:br>
              <a:rPr lang="en-US" sz="7200" dirty="0"/>
            </a:br>
            <a:r>
              <a:rPr lang="en-US" sz="7200" dirty="0" smtClean="0"/>
              <a:t/>
            </a:r>
            <a:br>
              <a:rPr lang="en-US" sz="7200" dirty="0" smtClean="0"/>
            </a:br>
            <a:r>
              <a:rPr lang="en-US" sz="7200" dirty="0"/>
              <a:t/>
            </a:r>
            <a:br>
              <a:rPr lang="en-US" sz="7200" dirty="0"/>
            </a:br>
            <a:r>
              <a:rPr lang="en-US" sz="7200" dirty="0" smtClean="0"/>
              <a:t/>
            </a:r>
            <a:br>
              <a:rPr lang="en-US" sz="7200" dirty="0" smtClean="0"/>
            </a:br>
            <a:r>
              <a:rPr lang="en-US" sz="6700" dirty="0" smtClean="0"/>
              <a:t>Clue Project</a:t>
            </a:r>
            <a:r>
              <a:rPr lang="en-US" sz="7200" dirty="0" smtClean="0"/>
              <a:t/>
            </a:r>
            <a:br>
              <a:rPr lang="en-US" sz="7200" dirty="0" smtClean="0"/>
            </a:br>
            <a:r>
              <a:rPr lang="en-US" sz="7200" dirty="0" smtClean="0"/>
              <a:t> </a:t>
            </a:r>
            <a:r>
              <a:rPr lang="en-US" sz="6000" dirty="0" smtClean="0">
                <a:solidFill>
                  <a:schemeClr val="accent2">
                    <a:lumMod val="75000"/>
                  </a:schemeClr>
                </a:solidFill>
              </a:rPr>
              <a:t>Greek </a:t>
            </a:r>
            <a:r>
              <a:rPr lang="en-US" sz="6000" dirty="0" smtClean="0">
                <a:solidFill>
                  <a:schemeClr val="accent2">
                    <a:lumMod val="75000"/>
                  </a:schemeClr>
                </a:solidFill>
              </a:rPr>
              <a:t>Life</a:t>
            </a:r>
            <a:r>
              <a:rPr lang="en-US" sz="7200" dirty="0" smtClean="0">
                <a:solidFill>
                  <a:schemeClr val="accent2">
                    <a:lumMod val="75000"/>
                  </a:schemeClr>
                </a:solidFill>
              </a:rPr>
              <a:t> </a:t>
            </a:r>
            <a:endParaRPr lang="en-US" sz="7200" dirty="0">
              <a:solidFill>
                <a:schemeClr val="accent2">
                  <a:lumMod val="75000"/>
                </a:schemeClr>
              </a:solidFill>
            </a:endParaRPr>
          </a:p>
        </p:txBody>
      </p:sp>
      <p:sp>
        <p:nvSpPr>
          <p:cNvPr id="3" name="Subtitle 2"/>
          <p:cNvSpPr>
            <a:spLocks noGrp="1"/>
          </p:cNvSpPr>
          <p:nvPr>
            <p:ph type="subTitle" idx="1"/>
          </p:nvPr>
        </p:nvSpPr>
        <p:spPr/>
        <p:txBody>
          <a:bodyPr>
            <a:normAutofit/>
          </a:bodyPr>
          <a:lstStyle/>
          <a:p>
            <a:r>
              <a:rPr lang="en-US" sz="1600" dirty="0" smtClean="0">
                <a:solidFill>
                  <a:schemeClr val="bg1">
                    <a:lumMod val="50000"/>
                  </a:schemeClr>
                </a:solidFill>
              </a:rPr>
              <a:t>--Megan L. Padua</a:t>
            </a:r>
            <a:endParaRPr lang="en-US" sz="1600" dirty="0">
              <a:solidFill>
                <a:schemeClr val="bg1">
                  <a:lumMod val="50000"/>
                </a:schemeClr>
              </a:solidFill>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2691114"/>
            <a:ext cx="3957929" cy="2173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76200"/>
            <a:ext cx="2742303" cy="153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9388725">
            <a:off x="676456" y="676052"/>
            <a:ext cx="2622770" cy="1096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870329334"/>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624078" indent="-514350">
              <a:buFont typeface="+mj-lt"/>
              <a:buAutoNum type="arabicPeriod"/>
            </a:pPr>
            <a:r>
              <a:rPr lang="en-US" sz="1400" b="1" i="1" dirty="0"/>
              <a:t>Do you think you joined in a sorority/ fraternity to gain friends? </a:t>
            </a:r>
            <a:r>
              <a:rPr lang="en-US" sz="1400" b="1" i="1" dirty="0" smtClean="0"/>
              <a:t> </a:t>
            </a:r>
            <a:r>
              <a:rPr lang="en-US" sz="1400" dirty="0" smtClean="0"/>
              <a:t>No</a:t>
            </a:r>
            <a:endParaRPr lang="en-US" sz="1400" b="1" i="1" dirty="0" smtClean="0"/>
          </a:p>
          <a:p>
            <a:pPr marL="624078" indent="-514350">
              <a:buFont typeface="+mj-lt"/>
              <a:buAutoNum type="arabicPeriod"/>
            </a:pPr>
            <a:r>
              <a:rPr lang="en-US" sz="1400" b="1" i="1" dirty="0" smtClean="0"/>
              <a:t>How </a:t>
            </a:r>
            <a:r>
              <a:rPr lang="en-US" sz="1400" b="1" i="1" dirty="0"/>
              <a:t>has it changed your life? </a:t>
            </a:r>
            <a:r>
              <a:rPr lang="en-US" sz="1400" b="1" i="1" dirty="0" smtClean="0"/>
              <a:t> </a:t>
            </a:r>
            <a:r>
              <a:rPr lang="en-US" sz="1400" dirty="0" smtClean="0"/>
              <a:t>My motivation has became stronger.</a:t>
            </a:r>
            <a:endParaRPr lang="en-US" sz="1400" b="1" i="1" dirty="0" smtClean="0"/>
          </a:p>
          <a:p>
            <a:pPr marL="624078" indent="-514350">
              <a:buFont typeface="+mj-lt"/>
              <a:buAutoNum type="arabicPeriod"/>
            </a:pPr>
            <a:r>
              <a:rPr lang="en-US" sz="1400" b="1" i="1" dirty="0" smtClean="0"/>
              <a:t>What </a:t>
            </a:r>
            <a:r>
              <a:rPr lang="en-US" sz="1400" b="1" i="1" dirty="0"/>
              <a:t>type of activities or community service do your sorority/ fraternity do?  </a:t>
            </a:r>
            <a:r>
              <a:rPr lang="en-US" sz="1400" dirty="0" smtClean="0"/>
              <a:t>Coaching basketball and community help.</a:t>
            </a:r>
            <a:endParaRPr lang="en-US" sz="1400" b="1" i="1" dirty="0" smtClean="0"/>
          </a:p>
          <a:p>
            <a:pPr marL="624078" indent="-514350">
              <a:buFont typeface="+mj-lt"/>
              <a:buAutoNum type="arabicPeriod"/>
            </a:pPr>
            <a:r>
              <a:rPr lang="en-US" sz="1400" b="1" i="1" dirty="0" smtClean="0"/>
              <a:t>What </a:t>
            </a:r>
            <a:r>
              <a:rPr lang="en-US" sz="1400" b="1" i="1" dirty="0"/>
              <a:t>is the main thing you like about it? </a:t>
            </a:r>
            <a:r>
              <a:rPr lang="en-US" sz="1400" b="1" i="1" dirty="0" smtClean="0"/>
              <a:t> </a:t>
            </a:r>
            <a:r>
              <a:rPr lang="en-US" sz="1400" dirty="0" smtClean="0"/>
              <a:t>Helping people have a better life.</a:t>
            </a:r>
            <a:endParaRPr lang="en-US" sz="1400" b="1" i="1" dirty="0" smtClean="0"/>
          </a:p>
          <a:p>
            <a:pPr marL="624078" indent="-514350">
              <a:buFont typeface="+mj-lt"/>
              <a:buAutoNum type="arabicPeriod"/>
            </a:pPr>
            <a:r>
              <a:rPr lang="en-US" sz="1400" b="1" i="1" dirty="0" smtClean="0"/>
              <a:t>Do </a:t>
            </a:r>
            <a:r>
              <a:rPr lang="en-US" sz="1400" b="1" i="1" dirty="0"/>
              <a:t>you think being in Greek life interferes with your school work?</a:t>
            </a:r>
            <a:r>
              <a:rPr lang="en-US" sz="1400" dirty="0"/>
              <a:t> </a:t>
            </a:r>
            <a:r>
              <a:rPr lang="en-US" sz="1400" dirty="0" smtClean="0"/>
              <a:t> No</a:t>
            </a:r>
          </a:p>
          <a:p>
            <a:pPr marL="624078" indent="-514350">
              <a:buFont typeface="+mj-lt"/>
              <a:buAutoNum type="arabicPeriod"/>
            </a:pPr>
            <a:r>
              <a:rPr lang="en-US" sz="1400" b="1" i="1" dirty="0" smtClean="0"/>
              <a:t>Now </a:t>
            </a:r>
            <a:r>
              <a:rPr lang="en-US" sz="1400" b="1" i="1" dirty="0"/>
              <a:t>that you’re a Greek, what is one myth that you now know is not true?  </a:t>
            </a:r>
            <a:r>
              <a:rPr lang="en-US" sz="1400" dirty="0" smtClean="0"/>
              <a:t>Greek life is not a whole new world.</a:t>
            </a:r>
            <a:endParaRPr lang="en-US" sz="1400" b="1" i="1" dirty="0"/>
          </a:p>
          <a:p>
            <a:pPr marL="624078" indent="-514350">
              <a:buFont typeface="+mj-lt"/>
              <a:buAutoNum type="arabicPeriod"/>
            </a:pPr>
            <a:r>
              <a:rPr lang="en-US" sz="1400" b="1" i="1" dirty="0"/>
              <a:t>What does your sorority/ fraternity stands for? </a:t>
            </a:r>
            <a:r>
              <a:rPr lang="en-US" sz="1400" b="1" i="1" dirty="0" smtClean="0"/>
              <a:t> </a:t>
            </a:r>
            <a:r>
              <a:rPr lang="en-US" sz="1400" dirty="0" smtClean="0"/>
              <a:t>Achievement</a:t>
            </a:r>
            <a:endParaRPr lang="en-US" sz="1400" b="1" i="1" dirty="0" smtClean="0"/>
          </a:p>
          <a:p>
            <a:pPr marL="624078" indent="-514350">
              <a:buFont typeface="+mj-lt"/>
              <a:buAutoNum type="arabicPeriod"/>
            </a:pPr>
            <a:r>
              <a:rPr lang="en-US" sz="1400" b="1" i="1" dirty="0" smtClean="0"/>
              <a:t>Is </a:t>
            </a:r>
            <a:r>
              <a:rPr lang="en-US" sz="1400" b="1" i="1" dirty="0"/>
              <a:t>your sorority/ fraternity national or local?  </a:t>
            </a:r>
            <a:r>
              <a:rPr lang="en-US" sz="1400" dirty="0" smtClean="0"/>
              <a:t>National</a:t>
            </a:r>
            <a:endParaRPr lang="en-US" sz="1400" dirty="0"/>
          </a:p>
          <a:p>
            <a:endParaRPr lang="en-US" dirty="0"/>
          </a:p>
        </p:txBody>
      </p:sp>
      <p:sp>
        <p:nvSpPr>
          <p:cNvPr id="3" name="Title 2"/>
          <p:cNvSpPr>
            <a:spLocks noGrp="1"/>
          </p:cNvSpPr>
          <p:nvPr>
            <p:ph type="title"/>
          </p:nvPr>
        </p:nvSpPr>
        <p:spPr/>
        <p:txBody>
          <a:bodyPr/>
          <a:lstStyle/>
          <a:p>
            <a:pPr algn="ctr"/>
            <a:r>
              <a:rPr lang="en-US" dirty="0" smtClean="0"/>
              <a:t>Male interview #1</a:t>
            </a:r>
            <a:endParaRPr lang="en-US" dirty="0"/>
          </a:p>
        </p:txBody>
      </p:sp>
      <p:sp>
        <p:nvSpPr>
          <p:cNvPr id="4" name="AutoShape 2" descr="data:image/jpg;base64,/9j/4AAQSkZJRgABAQAAAQABAAD/2wCEAAkGBggGBQkIBxMWFAkKGR4aGBYYGSIeIBwiISMfICgiJB4jICcgIiUpJBwaITMoLyg1LCwsHyIyNTAqNSgrLykBCQoKDQsNGQ4OGjUkHiQ1NTU1NTY1NTU1NTU1NS81NTQ1NTU1NTU0NTU1LDU1NTE1NTQsNTU1NTU1NSw0LzUyNP/AABEIADAAlAMBIgACEQEDEQH/xAAaAAADAQEBAQAAAAAAAAAAAAAEBQYDAAIH/8QAQBAAAQMDAwEDCAYJAwUAAAAAAQIDBAAFEQYSITFBUYEHExUiMmFxchQ0kZOh0hYjNUJUVbGywTN0kiVDRJSi/8QAGQEAAwEBAQAAAAAAAAAAAAAAAQIDBAAF/8QALhEAAQQBAQUIAgIDAAAAAAAAAQACAxEhMRITQVGBBCJxkaHB0fBh4UKxMjNy/9oADAMBAAIRAxEAPwD7LeLmzZrRJnyP9OOkn49w+JOB41PW+yajm29mTMnuNPvDcptLaMIzzt5GeOlP7zZol+tyoc4EtKIPBIII6HI7qX6MmSJdhUiYordiuONbz1UEKKQT78AUhy6itsbtiAuZV3mwDjhV9b6JZdYt+07C9KJmOSGopCnGlNoG5GfWwUjOQMnwr0zKuOrrtLdtElTNri4QlaEpV5xXVR9YHgZAr15RLkuHAgxB5zzU5zYsNe2pOCdie4qOE57ia20Jp6TYLY/9J9QSVbksBRUGh3bj1J7T0zS/yoaLVtAdm3z62jpgaXyqrFHhx8F7/Ru9fzJ77pv8tBXRu9aXaaujstyREYWPPNqQgeoeCobRnKcg+FPb7qCNYo6C4CuU+cNtJ5Us9wHd3noKUt6WnX1ku6mfX+t/8dlRQ2kH90kcrPeScUSOA1U4pHUHzUG/8izzqh6qoQtLjaVoOUqGQa9VhAhNW2AzEj58ywAlOSScD3nmt6ovNNXjRTV8lz7jqKPZbQ6WS2kuvOJAUUjolOCMZUcn4Cu/Ru9fzJ77pv8ALQ8qEiF5SoC7cVB+alxcgbiUqQkBKfVPQ7iAPGq2kAu7W6SQxNYI6oi8gXdm9b6filJz7FqKJAekQ57jj7QKkoU23hRHO04GeelP7NdGr1Z409j2H0g47j2j4g5HhWGqFS06WuKrcSJSW1FJHXIHZ7+6s9Jw4ETTcU2vP0d9Ic5USSVAEkk9v+a4YdSV7t5Btuq74ADhxqunVOKUXXVtnssoRproD5GdiQVEDvISDim9SFmkt6e1JcId0QpL1yfKmn8ZS4Feyjd2FOCMHwouNKcEbX7RdZrgNffRaXXVLd2ZgwdMvJMq4LxvTgltCeVqIPQ44AI7a2/Ru9fzJ77pv8tTPlStca2SIt5iJ2S3NySU8HcElSV8doI8Qea+jRHFOw2XF+0tIJ8RSDJIK2S1DBG+HR16gE34196qWW/c9LXqCq6SVP22aS2pS0pT5tfVJykDg4Io1Wv9OpfLZkDAON2Fbc/Pjb+NSeqYyL95UY1qnZMb1MDPAG1a1ADvUQBnrgVZXu422w2xuGtorD4KG47aMleByAkDAHIyegzXAnPJPLFGRHttJc4Xihjnp8aJyhaXEJWggpVyCO2upTpC3SbVpSBDm/67SeRnOOScZ9wIHhXVQZC8qRoa8tBsA6pxU5oX9lTv90//AHmqOpzQv7Knf7p/+80D/kFZn+h/iPdPnIzLrzTriQXGc7SR0zwcd3HFa0l1Nd5VubiRbakGdcF7Gyo+qngqKj2nABOO2htKT5bUiZZLuvzk6EdwcPHnEK5Cse45Se7ArtoXSG4eYt5fTjV6+FoZphFq8pbjkwbvSjf6lxXJQUe02O4EesPGqyk+qrQ5d7KpMU4mxiHGVdy08j7eh+NEWC7ovlkjzkDBcHrJ7UqHCkn4EEUBg0nmO9jbJywfbzHqCmFdXUNc5yLZapUx32I6FKPgM06ygFxoJFYD6S1je7kfYYKY6D8nrK/+lfhXrVupxp+bZ2gfrTwC/k6H8VJ+yiNFQFwNKQw/9YfBcX8yzuP9ceFKtWaRul/urr0dxkMLZ80AtKiRk7ioY4ByE8+6p52car0m7l3aqkPdGPIV+1YKAUkg9DU1onMFm4WVftWx1QT8i/XR+BI8KoIaHm4TCJJBeSkBRHQnHOKn5p9E+UOFJ6M3ZstK+dHrJPiCoUx4FZ4e818XUeI/VqmqYuJN711CgJ+rWkefc+c5CB4DcqqepnQ486zdpbn1h+S7v9207QPAAVzs0EIO418nIUOv6vqknlB/6nMms/8AatMVbh+dz1U/YkKNXUD9nx/lT/QVKah03d5VxuotwbVGvSEIWpaiC3tyMgAetkH7ar2Ggyw22OiAB9lK0HaJVu0vaYI2NOnwL9bXzvUqCxq263VsZctP0Z34p/WJWP8AiT9lUOscsQ4N/iesq1q3nH7zahhY/wCOFeFC6i09d5FzuK7WGlM3dpLSytRBb25G4AA7hhR476p2ILbVrbhOes2lAQc9oxjn40A05CrJO0CJ93WK/FAEf35rZl1D7KHWjltwAgjtB5rqn/J+4pejYqVHKWitCT3pStQT+AFdVAbFrz5o91I5nI0mV/vbOnrQ5PkJUpCCBhI5yeB7gM9tDaRtsm22PE4BMmQtbqkg52lairbntxnFMbjAZultfhSRlmQkpPjU3b3NX22AzDUww79HG0OF4pKgOASNpwcYpTh1rRGA+EsaQDebNY4VfW+iL1izIabgXaMnf6KcLikZAJRtUlWCeMgHPhSedehc9V6ek2lp0SXk7tygAlTKvaB5zlJwocd3fRVxjam1FGTbZzLTMN9Q86tDpUrYDkgDaOuMeNM9SWV+VEhSLQEidbVhTQPAI6KQT2Ap48BSkE2QtMbmRhrHkE5GuADzr8noOie1JykzNH3WdcIrRdtEv9Y4hBAU0sD1lAEgFKgMnngit/SOrv4Nj/2D+ShLlF1NqKOi3TmWmYTyk+dUh0qVsByUgbR1xii43opQRGN3fLdk65GnQ3fJUtquKLta485pKktyBuAUMHB6ZGT8amLxcH9XvyNPwGVpaacSmQ6vAASCFYSMkkqAGOzBqwQhLbaUIGEpGAKnbtbLnC1Gm72JCFrfRsebWvaDjlKs4PI5HwxRddKfZnMEhIwf43oD99VRhO1ACeg6V86gT9RTH7kzKkvtybcCpxKWGlJ7SkJO7JJTyMiqH0jq7+DY+/P5KL0tZ37XbXVz8G4TVqcdI5GT0APcBgUD3iqR12Zji7ZJNVofn7SE0JNuVyszku4rK2nl5ZUpKUqKMDkhPA5zRmqrQ/drSkQiBNirS60T03JOcH4jI8aVRIOoNOPSoloZadtyllbe90oKArkpxtPAVnHxoj0jq7H1Nj78/krhpRTPYd9vYi2tRkD0vzRdg1Kb1LkxHWHGZUMDzgVggE8gBQJzxz8KDmQrlp69SLlaG/PQpp3PMAgKCum9GeDkdU9tHaWs7tntJ+mEGdKUXHlDtUrs+AGAPhTmiASMqD5WRyuEYtulcD765HFSb3lBZTJahsxZRnP+w2pvZnxJxgdp5AqrTkpG7rSTU9olTUw51rx6Rt69yMnAUDwpBPcR+IFDekdXfwbH35/JXWQcpnRxysaYqHO3fPBa37V6NOT0NT2HTGewEOtjcCo/ukcEHu76EmXW76kZVBtDDsdp3hch5OwpB67EZ3FWOh4Ar0zb71e77CkX1ttqHAytKEOb9znQE8D2Rkj3mqmuy7wRc6KANpoLuObH30Q1tt7FqtrEKKMMx0hI8P8APbXUTXU6wklxsr//2Q=="/>
          <p:cNvSpPr>
            <a:spLocks noChangeAspect="1" noChangeArrowheads="1"/>
          </p:cNvSpPr>
          <p:nvPr/>
        </p:nvSpPr>
        <p:spPr bwMode="auto">
          <a:xfrm>
            <a:off x="63500" y="-223838"/>
            <a:ext cx="1409700" cy="4572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4495800"/>
            <a:ext cx="3429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80532746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624078" indent="-514350">
              <a:buFont typeface="+mj-lt"/>
              <a:buAutoNum type="arabicPeriod"/>
            </a:pPr>
            <a:r>
              <a:rPr lang="en-US" sz="1400" b="1" i="1" dirty="0"/>
              <a:t>Do you think you joined in a sorority/ fraternity to gain friends?  </a:t>
            </a:r>
            <a:r>
              <a:rPr lang="en-US" sz="1400" dirty="0" smtClean="0"/>
              <a:t>No, for networking.</a:t>
            </a:r>
            <a:endParaRPr lang="en-US" sz="1400" b="1" i="1" dirty="0"/>
          </a:p>
          <a:p>
            <a:pPr marL="624078" indent="-514350">
              <a:buFont typeface="+mj-lt"/>
              <a:buAutoNum type="arabicPeriod"/>
            </a:pPr>
            <a:r>
              <a:rPr lang="en-US" sz="1400" b="1" i="1" dirty="0"/>
              <a:t>How has it changed your life?  </a:t>
            </a:r>
            <a:r>
              <a:rPr lang="en-US" sz="1400" dirty="0" smtClean="0"/>
              <a:t>I became more responsible and more active on campus.</a:t>
            </a:r>
            <a:endParaRPr lang="en-US" sz="1400" b="1" i="1" dirty="0" smtClean="0"/>
          </a:p>
          <a:p>
            <a:pPr marL="624078" indent="-514350">
              <a:buFont typeface="+mj-lt"/>
              <a:buAutoNum type="arabicPeriod"/>
            </a:pPr>
            <a:r>
              <a:rPr lang="en-US" sz="1400" b="1" i="1" dirty="0" smtClean="0"/>
              <a:t>What </a:t>
            </a:r>
            <a:r>
              <a:rPr lang="en-US" sz="1400" b="1" i="1" dirty="0"/>
              <a:t>type of activities or community service do your sorority/ fraternity do</a:t>
            </a:r>
            <a:r>
              <a:rPr lang="en-US" sz="1400" b="1" i="1" dirty="0" smtClean="0"/>
              <a:t>?  </a:t>
            </a:r>
            <a:r>
              <a:rPr lang="en-US" sz="1400" dirty="0" smtClean="0"/>
              <a:t>I’m a CA and community assistant, and also do community service for the university.</a:t>
            </a:r>
            <a:endParaRPr lang="en-US" sz="1400" b="1" i="1" dirty="0" smtClean="0"/>
          </a:p>
          <a:p>
            <a:pPr marL="624078" indent="-514350">
              <a:buFont typeface="+mj-lt"/>
              <a:buAutoNum type="arabicPeriod"/>
            </a:pPr>
            <a:r>
              <a:rPr lang="en-US" sz="1400" b="1" i="1" dirty="0" smtClean="0"/>
              <a:t>What </a:t>
            </a:r>
            <a:r>
              <a:rPr lang="en-US" sz="1400" b="1" i="1" dirty="0"/>
              <a:t>is the main thing you like about it</a:t>
            </a:r>
            <a:r>
              <a:rPr lang="en-US" sz="1400" b="1" i="1" dirty="0" smtClean="0"/>
              <a:t>? </a:t>
            </a:r>
            <a:r>
              <a:rPr lang="en-US" sz="1400" dirty="0"/>
              <a:t> </a:t>
            </a:r>
            <a:r>
              <a:rPr lang="en-US" sz="1400" dirty="0" smtClean="0"/>
              <a:t>I like how active I became and that it’s all for a good cause.</a:t>
            </a:r>
            <a:endParaRPr lang="en-US" sz="1400" b="1" i="1" dirty="0"/>
          </a:p>
          <a:p>
            <a:pPr marL="624078" indent="-514350">
              <a:buFont typeface="+mj-lt"/>
              <a:buAutoNum type="arabicPeriod"/>
            </a:pPr>
            <a:r>
              <a:rPr lang="en-US" sz="1400" b="1" i="1" dirty="0"/>
              <a:t>Do you think being in Greek life interferes with your school work?</a:t>
            </a:r>
            <a:r>
              <a:rPr lang="en-US" sz="1400" dirty="0"/>
              <a:t>  </a:t>
            </a:r>
            <a:r>
              <a:rPr lang="en-US" sz="1400" dirty="0" smtClean="0"/>
              <a:t>No, if anything it makes you more organized and responsible.</a:t>
            </a:r>
            <a:endParaRPr lang="en-US" sz="1400" dirty="0"/>
          </a:p>
          <a:p>
            <a:pPr marL="624078" indent="-514350">
              <a:buFont typeface="+mj-lt"/>
              <a:buAutoNum type="arabicPeriod"/>
            </a:pPr>
            <a:r>
              <a:rPr lang="en-US" sz="1400" b="1" i="1" dirty="0"/>
              <a:t>Now that you’re a Greek, what is one myth that you now know is not true? </a:t>
            </a:r>
            <a:r>
              <a:rPr lang="en-US" sz="1400" b="1" i="1" dirty="0" smtClean="0"/>
              <a:t> </a:t>
            </a:r>
            <a:r>
              <a:rPr lang="en-US" sz="1400" dirty="0" smtClean="0"/>
              <a:t>That the students who are Greek are not stuck up.</a:t>
            </a:r>
            <a:endParaRPr lang="en-US" sz="1400" b="1" i="1" dirty="0" smtClean="0"/>
          </a:p>
          <a:p>
            <a:pPr marL="624078" indent="-514350">
              <a:buFont typeface="+mj-lt"/>
              <a:buAutoNum type="arabicPeriod"/>
            </a:pPr>
            <a:r>
              <a:rPr lang="en-US" sz="1400" b="1" i="1" dirty="0" smtClean="0"/>
              <a:t>What </a:t>
            </a:r>
            <a:r>
              <a:rPr lang="en-US" sz="1400" b="1" i="1" dirty="0"/>
              <a:t>does your sorority/ fraternity stands for?  </a:t>
            </a:r>
            <a:r>
              <a:rPr lang="en-US" sz="1400" dirty="0"/>
              <a:t>Achievement</a:t>
            </a:r>
            <a:endParaRPr lang="en-US" sz="1400" b="1" i="1" dirty="0"/>
          </a:p>
          <a:p>
            <a:pPr marL="624078" indent="-514350">
              <a:buFont typeface="+mj-lt"/>
              <a:buAutoNum type="arabicPeriod"/>
            </a:pPr>
            <a:r>
              <a:rPr lang="en-US" sz="1400" b="1" i="1" dirty="0"/>
              <a:t>Is your sorority/ fraternity national or local?  </a:t>
            </a:r>
            <a:r>
              <a:rPr lang="en-US" sz="1400" dirty="0"/>
              <a:t>National</a:t>
            </a:r>
          </a:p>
          <a:p>
            <a:endParaRPr lang="en-US" dirty="0"/>
          </a:p>
        </p:txBody>
      </p:sp>
      <p:sp>
        <p:nvSpPr>
          <p:cNvPr id="3" name="Title 2"/>
          <p:cNvSpPr>
            <a:spLocks noGrp="1"/>
          </p:cNvSpPr>
          <p:nvPr>
            <p:ph type="title"/>
          </p:nvPr>
        </p:nvSpPr>
        <p:spPr/>
        <p:txBody>
          <a:bodyPr/>
          <a:lstStyle/>
          <a:p>
            <a:pPr algn="ctr"/>
            <a:r>
              <a:rPr lang="en-US" dirty="0" smtClean="0"/>
              <a:t>Male interview #2</a:t>
            </a:r>
            <a:endParaRPr lang="en-US" dirty="0"/>
          </a:p>
        </p:txBody>
      </p:sp>
      <p:sp>
        <p:nvSpPr>
          <p:cNvPr id="4" name="AutoShape 2" descr="data:image/jpg;base64,/9j/4AAQSkZJRgABAQAAAQABAAD/2wCEAAkGBggGBQkIBxMWFAkKGR4aGBYYGSIeIBwiISMfICgiJB4jICcgIiUpJBwaITMoLyg1LCwsHyIyNTAqNSgrLykBCQoKDQsNGQ4OGjUkHiQ1NTU1NTY1NTU1NTU1NS81NTQ1NTU1NTU0NTU1LDU1NTE1NTQsNTU1NTU1NSw0LzUyNP/AABEIADAAlAMBIgACEQEDEQH/xAAaAAADAQEBAQAAAAAAAAAAAAAEBQYDAAIH/8QAQBAAAQMDAwEDCAYJAwUAAAAAAQIDBAAFEQYSITFBUYEHExUiMmFxchQ0kZOh0hYjNUJUVbGywTN0kiVDRJSi/8QAGQEAAwEBAQAAAAAAAAAAAAAAAQIDBAAF/8QALhEAAQQBAQUIAgIDAAAAAAAAAQACAxEhMRITQVGBBCJxkaHB0fBh4UKxMjNy/9oADAMBAAIRAxEAPwD7LeLmzZrRJnyP9OOkn49w+JOB41PW+yajm29mTMnuNPvDcptLaMIzzt5GeOlP7zZol+tyoc4EtKIPBIII6HI7qX6MmSJdhUiYordiuONbz1UEKKQT78AUhy6itsbtiAuZV3mwDjhV9b6JZdYt+07C9KJmOSGopCnGlNoG5GfWwUjOQMnwr0zKuOrrtLdtElTNri4QlaEpV5xXVR9YHgZAr15RLkuHAgxB5zzU5zYsNe2pOCdie4qOE57ia20Jp6TYLY/9J9QSVbksBRUGh3bj1J7T0zS/yoaLVtAdm3z62jpgaXyqrFHhx8F7/Ru9fzJ77pv8tBXRu9aXaaujstyREYWPPNqQgeoeCobRnKcg+FPb7qCNYo6C4CuU+cNtJ5Us9wHd3noKUt6WnX1ku6mfX+t/8dlRQ2kH90kcrPeScUSOA1U4pHUHzUG/8izzqh6qoQtLjaVoOUqGQa9VhAhNW2AzEj58ywAlOSScD3nmt6ovNNXjRTV8lz7jqKPZbQ6WS2kuvOJAUUjolOCMZUcn4Cu/Ru9fzJ77pv8ALQ8qEiF5SoC7cVB+alxcgbiUqQkBKfVPQ7iAPGq2kAu7W6SQxNYI6oi8gXdm9b6filJz7FqKJAekQ57jj7QKkoU23hRHO04GeelP7NdGr1Z409j2H0g47j2j4g5HhWGqFS06WuKrcSJSW1FJHXIHZ7+6s9Jw4ETTcU2vP0d9Ic5USSVAEkk9v+a4YdSV7t5Btuq74ADhxqunVOKUXXVtnssoRproD5GdiQVEDvISDim9SFmkt6e1JcId0QpL1yfKmn8ZS4Feyjd2FOCMHwouNKcEbX7RdZrgNffRaXXVLd2ZgwdMvJMq4LxvTgltCeVqIPQ44AI7a2/Ru9fzJ77pv8tTPlStca2SIt5iJ2S3NySU8HcElSV8doI8Qea+jRHFOw2XF+0tIJ8RSDJIK2S1DBG+HR16gE34196qWW/c9LXqCq6SVP22aS2pS0pT5tfVJykDg4Io1Wv9OpfLZkDAON2Fbc/Pjb+NSeqYyL95UY1qnZMb1MDPAG1a1ADvUQBnrgVZXu422w2xuGtorD4KG47aMleByAkDAHIyegzXAnPJPLFGRHttJc4Xihjnp8aJyhaXEJWggpVyCO2upTpC3SbVpSBDm/67SeRnOOScZ9wIHhXVQZC8qRoa8tBsA6pxU5oX9lTv90//AHmqOpzQv7Knf7p/+80D/kFZn+h/iPdPnIzLrzTriQXGc7SR0zwcd3HFa0l1Nd5VubiRbakGdcF7Gyo+qngqKj2nABOO2htKT5bUiZZLuvzk6EdwcPHnEK5Cse45Se7ArtoXSG4eYt5fTjV6+FoZphFq8pbjkwbvSjf6lxXJQUe02O4EesPGqyk+qrQ5d7KpMU4mxiHGVdy08j7eh+NEWC7ovlkjzkDBcHrJ7UqHCkn4EEUBg0nmO9jbJywfbzHqCmFdXUNc5yLZapUx32I6FKPgM06ygFxoJFYD6S1je7kfYYKY6D8nrK/+lfhXrVupxp+bZ2gfrTwC/k6H8VJ+yiNFQFwNKQw/9YfBcX8yzuP9ceFKtWaRul/urr0dxkMLZ80AtKiRk7ioY4ByE8+6p52car0m7l3aqkPdGPIV+1YKAUkg9DU1onMFm4WVftWx1QT8i/XR+BI8KoIaHm4TCJJBeSkBRHQnHOKn5p9E+UOFJ6M3ZstK+dHrJPiCoUx4FZ4e818XUeI/VqmqYuJN711CgJ+rWkefc+c5CB4DcqqepnQ486zdpbn1h+S7v9207QPAAVzs0EIO418nIUOv6vqknlB/6nMms/8AatMVbh+dz1U/YkKNXUD9nx/lT/QVKah03d5VxuotwbVGvSEIWpaiC3tyMgAetkH7ar2Ggyw22OiAB9lK0HaJVu0vaYI2NOnwL9bXzvUqCxq263VsZctP0Z34p/WJWP8AiT9lUOscsQ4N/iesq1q3nH7zahhY/wCOFeFC6i09d5FzuK7WGlM3dpLSytRBb25G4AA7hhR476p2ILbVrbhOes2lAQc9oxjn40A05CrJO0CJ93WK/FAEf35rZl1D7KHWjltwAgjtB5rqn/J+4pejYqVHKWitCT3pStQT+AFdVAbFrz5o91I5nI0mV/vbOnrQ5PkJUpCCBhI5yeB7gM9tDaRtsm22PE4BMmQtbqkg52lairbntxnFMbjAZultfhSRlmQkpPjU3b3NX22AzDUww79HG0OF4pKgOASNpwcYpTh1rRGA+EsaQDebNY4VfW+iL1izIabgXaMnf6KcLikZAJRtUlWCeMgHPhSedehc9V6ek2lp0SXk7tygAlTKvaB5zlJwocd3fRVxjam1FGTbZzLTMN9Q86tDpUrYDkgDaOuMeNM9SWV+VEhSLQEidbVhTQPAI6KQT2Ap48BSkE2QtMbmRhrHkE5GuADzr8noOie1JykzNH3WdcIrRdtEv9Y4hBAU0sD1lAEgFKgMnngit/SOrv4Nj/2D+ShLlF1NqKOi3TmWmYTyk+dUh0qVsByUgbR1xii43opQRGN3fLdk65GnQ3fJUtquKLta485pKktyBuAUMHB6ZGT8amLxcH9XvyNPwGVpaacSmQ6vAASCFYSMkkqAGOzBqwQhLbaUIGEpGAKnbtbLnC1Gm72JCFrfRsebWvaDjlKs4PI5HwxRddKfZnMEhIwf43oD99VRhO1ACeg6V86gT9RTH7kzKkvtybcCpxKWGlJ7SkJO7JJTyMiqH0jq7+DY+/P5KL0tZ37XbXVz8G4TVqcdI5GT0APcBgUD3iqR12Zji7ZJNVofn7SE0JNuVyszku4rK2nl5ZUpKUqKMDkhPA5zRmqrQ/drSkQiBNirS60T03JOcH4jI8aVRIOoNOPSoloZadtyllbe90oKArkpxtPAVnHxoj0jq7H1Nj78/krhpRTPYd9vYi2tRkD0vzRdg1Kb1LkxHWHGZUMDzgVggE8gBQJzxz8KDmQrlp69SLlaG/PQpp3PMAgKCum9GeDkdU9tHaWs7tntJ+mEGdKUXHlDtUrs+AGAPhTmiASMqD5WRyuEYtulcD765HFSb3lBZTJahsxZRnP+w2pvZnxJxgdp5AqrTkpG7rSTU9olTUw51rx6Rt69yMnAUDwpBPcR+IFDekdXfwbH35/JXWQcpnRxysaYqHO3fPBa37V6NOT0NT2HTGewEOtjcCo/ukcEHu76EmXW76kZVBtDDsdp3hch5OwpB67EZ3FWOh4Ar0zb71e77CkX1ttqHAytKEOb9znQE8D2Rkj3mqmuy7wRc6KANpoLuObH30Q1tt7FqtrEKKMMx0hI8P8APbXUTXU6wklxsr//2Q=="/>
          <p:cNvSpPr>
            <a:spLocks noChangeAspect="1" noChangeArrowheads="1"/>
          </p:cNvSpPr>
          <p:nvPr/>
        </p:nvSpPr>
        <p:spPr bwMode="auto">
          <a:xfrm>
            <a:off x="63500" y="-223838"/>
            <a:ext cx="1409700" cy="4572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5029200"/>
            <a:ext cx="3124200" cy="1013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15318729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0" y="2438400"/>
            <a:ext cx="3200400" cy="3276600"/>
          </a:xfrm>
        </p:spPr>
        <p:txBody>
          <a:bodyPr>
            <a:normAutofit/>
          </a:bodyPr>
          <a:lstStyle/>
          <a:p>
            <a:pPr marL="109728" indent="0">
              <a:buNone/>
            </a:pPr>
            <a:r>
              <a:rPr lang="en-US" sz="1800" b="1" dirty="0" smtClean="0"/>
              <a:t>Student #1</a:t>
            </a:r>
          </a:p>
          <a:p>
            <a:pPr marL="109728" indent="0">
              <a:buNone/>
            </a:pPr>
            <a:r>
              <a:rPr lang="en-US" sz="1200" dirty="0"/>
              <a:t>6:45 AM: Wake up</a:t>
            </a:r>
            <a:br>
              <a:rPr lang="en-US" sz="1200" dirty="0"/>
            </a:br>
            <a:r>
              <a:rPr lang="en-US" sz="1200" dirty="0"/>
              <a:t>6:45- 7:40 AM: Shower &amp; get ready</a:t>
            </a:r>
            <a:br>
              <a:rPr lang="en-US" sz="1200" dirty="0"/>
            </a:br>
            <a:r>
              <a:rPr lang="en-US" sz="1200" dirty="0"/>
              <a:t>7:40- 7:50 AM: Breakfast</a:t>
            </a:r>
            <a:br>
              <a:rPr lang="en-US" sz="1200" dirty="0"/>
            </a:br>
            <a:r>
              <a:rPr lang="en-US" sz="1200" dirty="0"/>
              <a:t>8:00AM- 1:00PM: Classes</a:t>
            </a:r>
            <a:br>
              <a:rPr lang="en-US" sz="1200" dirty="0"/>
            </a:br>
            <a:r>
              <a:rPr lang="en-US" sz="1200" dirty="0"/>
              <a:t>1:00- 2:00PM: Work</a:t>
            </a:r>
            <a:br>
              <a:rPr lang="en-US" sz="1200" dirty="0"/>
            </a:br>
            <a:r>
              <a:rPr lang="en-US" sz="1200" dirty="0"/>
              <a:t>2:00- 3:30PM: Eat lunch</a:t>
            </a:r>
            <a:br>
              <a:rPr lang="en-US" sz="1200" dirty="0"/>
            </a:br>
            <a:r>
              <a:rPr lang="en-US" sz="1200" dirty="0"/>
              <a:t>3:30- 4:30PM: Volunteer work</a:t>
            </a:r>
            <a:br>
              <a:rPr lang="en-US" sz="1200" dirty="0"/>
            </a:br>
            <a:r>
              <a:rPr lang="en-US" sz="1200" dirty="0"/>
              <a:t>4:30- 6:00PM: Relax</a:t>
            </a:r>
            <a:br>
              <a:rPr lang="en-US" sz="1200" dirty="0"/>
            </a:br>
            <a:r>
              <a:rPr lang="en-US" sz="1200" dirty="0"/>
              <a:t>6:00- 7:00PM: Dinner</a:t>
            </a:r>
            <a:br>
              <a:rPr lang="en-US" sz="1200" dirty="0"/>
            </a:br>
            <a:r>
              <a:rPr lang="en-US" sz="1200" dirty="0"/>
              <a:t>7:00- 9:30PM: Homework</a:t>
            </a:r>
            <a:br>
              <a:rPr lang="en-US" sz="1200" dirty="0"/>
            </a:br>
            <a:r>
              <a:rPr lang="en-US" sz="1200" dirty="0"/>
              <a:t>9:30- 10:00PM: Shower</a:t>
            </a:r>
            <a:br>
              <a:rPr lang="en-US" sz="1200" dirty="0"/>
            </a:br>
            <a:r>
              <a:rPr lang="en-US" sz="1200" dirty="0"/>
              <a:t>10:00- 12:00AM: Watch </a:t>
            </a:r>
            <a:r>
              <a:rPr lang="en-US" sz="1200" dirty="0" err="1"/>
              <a:t>tv</a:t>
            </a:r>
            <a:r>
              <a:rPr lang="en-US" sz="1200" dirty="0"/>
              <a:t/>
            </a:r>
            <a:br>
              <a:rPr lang="en-US" sz="1200" dirty="0"/>
            </a:br>
            <a:r>
              <a:rPr lang="en-US" sz="1200" dirty="0"/>
              <a:t>12:00AM: Go to sleep</a:t>
            </a:r>
            <a:br>
              <a:rPr lang="en-US" sz="1200" dirty="0"/>
            </a:br>
            <a:endParaRPr lang="en-US" sz="1200" dirty="0"/>
          </a:p>
        </p:txBody>
      </p:sp>
      <p:sp>
        <p:nvSpPr>
          <p:cNvPr id="3" name="Content Placeholder 2"/>
          <p:cNvSpPr>
            <a:spLocks noGrp="1"/>
          </p:cNvSpPr>
          <p:nvPr>
            <p:ph sz="half" idx="2"/>
          </p:nvPr>
        </p:nvSpPr>
        <p:spPr>
          <a:xfrm>
            <a:off x="3200400" y="1122474"/>
            <a:ext cx="3048000" cy="2590800"/>
          </a:xfrm>
        </p:spPr>
        <p:txBody>
          <a:bodyPr>
            <a:normAutofit/>
          </a:bodyPr>
          <a:lstStyle/>
          <a:p>
            <a:pPr marL="109728" indent="0">
              <a:buNone/>
            </a:pPr>
            <a:r>
              <a:rPr lang="en-US" sz="1800" b="1" dirty="0" smtClean="0"/>
              <a:t>Student #2</a:t>
            </a:r>
          </a:p>
          <a:p>
            <a:pPr marL="109728" indent="0">
              <a:buNone/>
            </a:pPr>
            <a:r>
              <a:rPr lang="en-US" sz="1200" dirty="0"/>
              <a:t>9:30AM: Wake up</a:t>
            </a:r>
            <a:br>
              <a:rPr lang="en-US" sz="1200" dirty="0"/>
            </a:br>
            <a:r>
              <a:rPr lang="en-US" sz="1200" dirty="0"/>
              <a:t>9:30- 9:45AM: Breakfast</a:t>
            </a:r>
            <a:br>
              <a:rPr lang="en-US" sz="1200" dirty="0"/>
            </a:br>
            <a:r>
              <a:rPr lang="en-US" sz="1200" dirty="0"/>
              <a:t>9:45- 10:45AM: Shower &amp; get ready</a:t>
            </a:r>
            <a:br>
              <a:rPr lang="en-US" sz="1200" dirty="0"/>
            </a:br>
            <a:r>
              <a:rPr lang="en-US" sz="1200" dirty="0"/>
              <a:t>11:00AM- 3:00PM: Classes</a:t>
            </a:r>
            <a:br>
              <a:rPr lang="en-US" sz="1200" dirty="0"/>
            </a:br>
            <a:r>
              <a:rPr lang="en-US" sz="1200" dirty="0"/>
              <a:t>3:00- </a:t>
            </a:r>
            <a:r>
              <a:rPr lang="en-US" sz="1200" dirty="0" smtClean="0"/>
              <a:t>4:00PM: Community </a:t>
            </a:r>
            <a:r>
              <a:rPr lang="en-US" sz="1200" dirty="0"/>
              <a:t>service</a:t>
            </a:r>
          </a:p>
          <a:p>
            <a:pPr marL="109728" indent="0">
              <a:buNone/>
            </a:pPr>
            <a:r>
              <a:rPr lang="en-US" sz="1200" dirty="0"/>
              <a:t>4:00- 6:00PM: Work</a:t>
            </a:r>
            <a:br>
              <a:rPr lang="en-US" sz="1200" dirty="0"/>
            </a:br>
            <a:r>
              <a:rPr lang="en-US" sz="1200" dirty="0"/>
              <a:t>6:00- 7:00PM: Dinner</a:t>
            </a:r>
            <a:br>
              <a:rPr lang="en-US" sz="1200" dirty="0"/>
            </a:br>
            <a:r>
              <a:rPr lang="en-US" sz="1200" dirty="0"/>
              <a:t>7:00- 9:00PM: Homework</a:t>
            </a:r>
            <a:br>
              <a:rPr lang="en-US" sz="1200" dirty="0"/>
            </a:br>
            <a:r>
              <a:rPr lang="en-US" sz="1200" dirty="0"/>
              <a:t>9:00- 11:30PM: Watch </a:t>
            </a:r>
            <a:r>
              <a:rPr lang="en-US" sz="1200" dirty="0" err="1"/>
              <a:t>tv</a:t>
            </a:r>
            <a:r>
              <a:rPr lang="en-US" sz="1200" dirty="0"/>
              <a:t/>
            </a:r>
            <a:br>
              <a:rPr lang="en-US" sz="1200" dirty="0"/>
            </a:br>
            <a:r>
              <a:rPr lang="en-US" sz="1200" dirty="0"/>
              <a:t>11:30PM: Go to bed</a:t>
            </a:r>
            <a:endParaRPr lang="en-US" sz="1200" b="1" dirty="0"/>
          </a:p>
        </p:txBody>
      </p:sp>
      <p:sp>
        <p:nvSpPr>
          <p:cNvPr id="4" name="Title 3"/>
          <p:cNvSpPr>
            <a:spLocks noGrp="1"/>
          </p:cNvSpPr>
          <p:nvPr>
            <p:ph type="title"/>
          </p:nvPr>
        </p:nvSpPr>
        <p:spPr/>
        <p:txBody>
          <a:bodyPr>
            <a:normAutofit/>
          </a:bodyPr>
          <a:lstStyle/>
          <a:p>
            <a:pPr algn="r"/>
            <a:r>
              <a:rPr lang="en-US" sz="3200" dirty="0" smtClean="0"/>
              <a:t>Greek students time diaries</a:t>
            </a:r>
            <a:endParaRPr lang="en-US" sz="3200"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52400"/>
            <a:ext cx="1828800" cy="1911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2800" y="5105400"/>
            <a:ext cx="1789289" cy="1565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220156" y="3624040"/>
            <a:ext cx="3124200" cy="2862322"/>
          </a:xfrm>
          <a:prstGeom prst="rect">
            <a:avLst/>
          </a:prstGeom>
          <a:noFill/>
        </p:spPr>
        <p:txBody>
          <a:bodyPr wrap="square" rtlCol="0">
            <a:spAutoFit/>
          </a:bodyPr>
          <a:lstStyle/>
          <a:p>
            <a:r>
              <a:rPr lang="en-US" b="1" dirty="0" smtClean="0"/>
              <a:t>Student #3</a:t>
            </a:r>
            <a:endParaRPr lang="en-US" b="1" dirty="0"/>
          </a:p>
          <a:p>
            <a:r>
              <a:rPr lang="en-US" sz="1200" dirty="0" smtClean="0"/>
              <a:t>8:30AM</a:t>
            </a:r>
            <a:r>
              <a:rPr lang="en-US" sz="1200" dirty="0"/>
              <a:t>: Wake up</a:t>
            </a:r>
            <a:br>
              <a:rPr lang="en-US" sz="1200" dirty="0"/>
            </a:br>
            <a:r>
              <a:rPr lang="en-US" sz="1200" dirty="0"/>
              <a:t>8:30- 9:30AM: </a:t>
            </a:r>
            <a:r>
              <a:rPr lang="en-US" sz="1200" dirty="0" smtClean="0"/>
              <a:t>get </a:t>
            </a:r>
            <a:r>
              <a:rPr lang="en-US" sz="1200" dirty="0"/>
              <a:t>ready</a:t>
            </a:r>
            <a:br>
              <a:rPr lang="en-US" sz="1200" dirty="0"/>
            </a:br>
            <a:r>
              <a:rPr lang="en-US" sz="1200" dirty="0"/>
              <a:t>9:30- 9:45AM: Breakfast</a:t>
            </a:r>
            <a:br>
              <a:rPr lang="en-US" sz="1200" dirty="0"/>
            </a:br>
            <a:r>
              <a:rPr lang="en-US" sz="1200" dirty="0"/>
              <a:t>10:00- </a:t>
            </a:r>
            <a:r>
              <a:rPr lang="en-US" sz="1200" dirty="0" smtClean="0"/>
              <a:t>11:00AM: </a:t>
            </a:r>
            <a:r>
              <a:rPr lang="en-US" sz="1200" dirty="0"/>
              <a:t>Volunteer work</a:t>
            </a:r>
            <a:r>
              <a:rPr lang="en-US" sz="1200" dirty="0"/>
              <a:t/>
            </a:r>
            <a:br>
              <a:rPr lang="en-US" sz="1200" dirty="0"/>
            </a:br>
            <a:r>
              <a:rPr lang="en-US" sz="1200" dirty="0" smtClean="0"/>
              <a:t>11:00- 3:15PM</a:t>
            </a:r>
            <a:r>
              <a:rPr lang="en-US" sz="1200" dirty="0"/>
              <a:t>: </a:t>
            </a:r>
            <a:r>
              <a:rPr lang="en-US" sz="1200" dirty="0" smtClean="0"/>
              <a:t>Classes</a:t>
            </a:r>
            <a:r>
              <a:rPr lang="en-US" sz="1200" dirty="0"/>
              <a:t/>
            </a:r>
            <a:br>
              <a:rPr lang="en-US" sz="1200" dirty="0"/>
            </a:br>
            <a:r>
              <a:rPr lang="en-US" sz="1200" dirty="0"/>
              <a:t>3:30- 5:00PM: Homework</a:t>
            </a:r>
            <a:br>
              <a:rPr lang="en-US" sz="1200" dirty="0"/>
            </a:br>
            <a:r>
              <a:rPr lang="en-US" sz="1200" dirty="0"/>
              <a:t>5:00- 6:30PM: Dinner</a:t>
            </a:r>
            <a:br>
              <a:rPr lang="en-US" sz="1200" dirty="0"/>
            </a:br>
            <a:r>
              <a:rPr lang="en-US" sz="1200" dirty="0"/>
              <a:t>7:00- 8:00PM: </a:t>
            </a:r>
            <a:r>
              <a:rPr lang="en-US" sz="1200" dirty="0" smtClean="0"/>
              <a:t>Relax</a:t>
            </a:r>
            <a:r>
              <a:rPr lang="en-US" sz="1200" dirty="0"/>
              <a:t/>
            </a:r>
            <a:br>
              <a:rPr lang="en-US" sz="1200" dirty="0"/>
            </a:br>
            <a:r>
              <a:rPr lang="en-US" sz="1200" dirty="0"/>
              <a:t>8:00- 8:30PM: Shower</a:t>
            </a:r>
            <a:br>
              <a:rPr lang="en-US" sz="1200" dirty="0"/>
            </a:br>
            <a:r>
              <a:rPr lang="en-US" sz="1200" dirty="0"/>
              <a:t>9:00- 10:00PM: Study</a:t>
            </a:r>
            <a:br>
              <a:rPr lang="en-US" sz="1200" dirty="0"/>
            </a:br>
            <a:r>
              <a:rPr lang="en-US" sz="1200" dirty="0"/>
              <a:t>10:00- 12:00AM: Watch </a:t>
            </a:r>
            <a:r>
              <a:rPr lang="en-US" sz="1200" dirty="0" err="1"/>
              <a:t>tv</a:t>
            </a:r>
            <a:r>
              <a:rPr lang="en-US" sz="1200" dirty="0"/>
              <a:t/>
            </a:r>
            <a:br>
              <a:rPr lang="en-US" sz="1200" dirty="0"/>
            </a:br>
            <a:r>
              <a:rPr lang="en-US" sz="1200" dirty="0"/>
              <a:t>12:00AM: Go to bed</a:t>
            </a:r>
            <a:r>
              <a:rPr lang="en-US" dirty="0"/>
              <a:t/>
            </a:r>
            <a:br>
              <a:rPr lang="en-US" dirty="0"/>
            </a:br>
            <a:endParaRPr lang="en-US" b="1" dirty="0"/>
          </a:p>
        </p:txBody>
      </p:sp>
      <p:sp>
        <p:nvSpPr>
          <p:cNvPr id="8" name="TextBox 7"/>
          <p:cNvSpPr txBox="1"/>
          <p:nvPr/>
        </p:nvSpPr>
        <p:spPr>
          <a:xfrm>
            <a:off x="6364111" y="2064327"/>
            <a:ext cx="2779889" cy="2492990"/>
          </a:xfrm>
          <a:prstGeom prst="rect">
            <a:avLst/>
          </a:prstGeom>
          <a:noFill/>
        </p:spPr>
        <p:txBody>
          <a:bodyPr wrap="square" rtlCol="0">
            <a:spAutoFit/>
          </a:bodyPr>
          <a:lstStyle/>
          <a:p>
            <a:r>
              <a:rPr lang="en-US" b="1" dirty="0" smtClean="0"/>
              <a:t>Student #4</a:t>
            </a:r>
          </a:p>
          <a:p>
            <a:r>
              <a:rPr lang="en-US" sz="1200" dirty="0"/>
              <a:t>7:00AM: Wake up</a:t>
            </a:r>
            <a:br>
              <a:rPr lang="en-US" sz="1200" dirty="0"/>
            </a:br>
            <a:r>
              <a:rPr lang="en-US" sz="1200" dirty="0"/>
              <a:t>8:00AM: Breakfast</a:t>
            </a:r>
            <a:br>
              <a:rPr lang="en-US" sz="1200" dirty="0"/>
            </a:br>
            <a:r>
              <a:rPr lang="en-US" sz="1200" dirty="0"/>
              <a:t>9:00- 9:50AM: Class</a:t>
            </a:r>
            <a:br>
              <a:rPr lang="en-US" sz="1200" dirty="0"/>
            </a:br>
            <a:r>
              <a:rPr lang="en-US" sz="1200" dirty="0"/>
              <a:t>10:00- 1:00PM: Work 1st job</a:t>
            </a:r>
            <a:br>
              <a:rPr lang="en-US" sz="1200" dirty="0"/>
            </a:br>
            <a:r>
              <a:rPr lang="en-US" sz="1200" dirty="0"/>
              <a:t>1:00- 1:50PM: Class</a:t>
            </a:r>
            <a:br>
              <a:rPr lang="en-US" sz="1200" dirty="0"/>
            </a:br>
            <a:r>
              <a:rPr lang="en-US" sz="1200" dirty="0"/>
              <a:t>2:00- 4:30PM: </a:t>
            </a:r>
            <a:r>
              <a:rPr lang="en-US" sz="1200" dirty="0" smtClean="0"/>
              <a:t>Volunteer work</a:t>
            </a:r>
            <a:r>
              <a:rPr lang="en-US" sz="1200" dirty="0"/>
              <a:t/>
            </a:r>
            <a:br>
              <a:rPr lang="en-US" sz="1200" dirty="0"/>
            </a:br>
            <a:r>
              <a:rPr lang="en-US" sz="1200" dirty="0"/>
              <a:t>5:00- 9:30PM: Work 2nd job</a:t>
            </a:r>
            <a:br>
              <a:rPr lang="en-US" sz="1200" dirty="0"/>
            </a:br>
            <a:r>
              <a:rPr lang="en-US" sz="1200" dirty="0"/>
              <a:t>9:45- 10:30PM: Shower &amp; relax</a:t>
            </a:r>
            <a:br>
              <a:rPr lang="en-US" sz="1200" dirty="0"/>
            </a:br>
            <a:r>
              <a:rPr lang="en-US" sz="1200" dirty="0"/>
              <a:t>10:30- 2:00AM: Homework</a:t>
            </a:r>
            <a:br>
              <a:rPr lang="en-US" sz="1200" dirty="0"/>
            </a:br>
            <a:r>
              <a:rPr lang="en-US" sz="1200" dirty="0"/>
              <a:t>2:00AM: Go to bed </a:t>
            </a:r>
          </a:p>
          <a:p>
            <a:endParaRPr lang="en-US" b="1" dirty="0"/>
          </a:p>
        </p:txBody>
      </p:sp>
    </p:spTree>
    <p:custDataLst>
      <p:tags r:id="rId1"/>
    </p:custDataLst>
    <p:extLst>
      <p:ext uri="{BB962C8B-B14F-4D97-AF65-F5344CB8AC3E}">
        <p14:creationId xmlns:p14="http://schemas.microsoft.com/office/powerpoint/2010/main" val="368194679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0821" y="2971800"/>
            <a:ext cx="257175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9734960">
            <a:off x="314308" y="1013333"/>
            <a:ext cx="3021860" cy="2057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980057">
            <a:off x="5559149" y="1028167"/>
            <a:ext cx="3055208" cy="2291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362200" y="381000"/>
            <a:ext cx="4419600" cy="707886"/>
          </a:xfrm>
          <a:prstGeom prst="rect">
            <a:avLst/>
          </a:prstGeom>
          <a:noFill/>
        </p:spPr>
        <p:txBody>
          <a:bodyPr wrap="square" rtlCol="0">
            <a:spAutoFit/>
          </a:bodyPr>
          <a:lstStyle/>
          <a:p>
            <a:pPr algn="ctr"/>
            <a:r>
              <a:rPr lang="en-US" sz="4000" b="1" dirty="0" smtClean="0"/>
              <a:t>Findings</a:t>
            </a:r>
            <a:endParaRPr lang="en-US" sz="4000" b="1" dirty="0"/>
          </a:p>
        </p:txBody>
      </p:sp>
      <p:sp>
        <p:nvSpPr>
          <p:cNvPr id="5" name="TextBox 4"/>
          <p:cNvSpPr txBox="1"/>
          <p:nvPr/>
        </p:nvSpPr>
        <p:spPr>
          <a:xfrm>
            <a:off x="6087533" y="4452944"/>
            <a:ext cx="2590800" cy="2246769"/>
          </a:xfrm>
          <a:prstGeom prst="rect">
            <a:avLst/>
          </a:prstGeom>
          <a:noFill/>
        </p:spPr>
        <p:txBody>
          <a:bodyPr wrap="square" rtlCol="0">
            <a:spAutoFit/>
          </a:bodyPr>
          <a:lstStyle/>
          <a:p>
            <a:r>
              <a:rPr lang="en-US" sz="1400" dirty="0" smtClean="0"/>
              <a:t>As you can see many of them may not have time to clean their room because of their busy schedule not only because they are Greeks, but because most of them also have jobs. They are out the house 10Am the latest and come back at night time.</a:t>
            </a:r>
            <a:endParaRPr lang="en-US" sz="1400" dirty="0"/>
          </a:p>
        </p:txBody>
      </p:sp>
    </p:spTree>
    <p:custDataLst>
      <p:tags r:id="rId1"/>
    </p:custDataLst>
    <p:extLst>
      <p:ext uri="{BB962C8B-B14F-4D97-AF65-F5344CB8AC3E}">
        <p14:creationId xmlns:p14="http://schemas.microsoft.com/office/powerpoint/2010/main" val="246075583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room and time diary</a:t>
            </a:r>
            <a:endParaRPr lang="en-US" dirty="0"/>
          </a:p>
        </p:txBody>
      </p:sp>
      <p:pic>
        <p:nvPicPr>
          <p:cNvPr id="10242" name="Picture 2" descr="new_new_16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022" y="1709845"/>
            <a:ext cx="3540944" cy="265570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28600" y="4365553"/>
            <a:ext cx="4587625" cy="954107"/>
          </a:xfrm>
          <a:prstGeom prst="rect">
            <a:avLst/>
          </a:prstGeom>
          <a:noFill/>
        </p:spPr>
        <p:txBody>
          <a:bodyPr wrap="square" rtlCol="0">
            <a:spAutoFit/>
          </a:bodyPr>
          <a:lstStyle/>
          <a:p>
            <a:r>
              <a:rPr lang="en-US" sz="1400" i="1" dirty="0" smtClean="0">
                <a:solidFill>
                  <a:schemeClr val="bg1"/>
                </a:solidFill>
              </a:rPr>
              <a:t>As you can notice my room compare to the students that are Greeks was kept clean, but the reasoning for that is that I have more free time compare to them.</a:t>
            </a:r>
            <a:endParaRPr lang="en-US" sz="1400" i="1" dirty="0">
              <a:solidFill>
                <a:schemeClr val="bg1"/>
              </a:solidFill>
            </a:endParaRPr>
          </a:p>
        </p:txBody>
      </p:sp>
      <p:sp>
        <p:nvSpPr>
          <p:cNvPr id="4" name="TextBox 3"/>
          <p:cNvSpPr txBox="1"/>
          <p:nvPr/>
        </p:nvSpPr>
        <p:spPr>
          <a:xfrm>
            <a:off x="5943600" y="1610952"/>
            <a:ext cx="2895600" cy="3231654"/>
          </a:xfrm>
          <a:prstGeom prst="rect">
            <a:avLst/>
          </a:prstGeom>
          <a:noFill/>
        </p:spPr>
        <p:txBody>
          <a:bodyPr wrap="square" rtlCol="0">
            <a:spAutoFit/>
          </a:bodyPr>
          <a:lstStyle/>
          <a:p>
            <a:endParaRPr lang="en-US" sz="1200" dirty="0" smtClean="0"/>
          </a:p>
          <a:p>
            <a:r>
              <a:rPr lang="en-US" sz="1200" dirty="0" smtClean="0"/>
              <a:t>8:30AM</a:t>
            </a:r>
            <a:r>
              <a:rPr lang="en-US" sz="1200" dirty="0"/>
              <a:t>: Wake up</a:t>
            </a:r>
            <a:br>
              <a:rPr lang="en-US" sz="1200" dirty="0"/>
            </a:br>
            <a:r>
              <a:rPr lang="en-US" sz="1200" dirty="0"/>
              <a:t>8:30- 9:30AM: Shower &amp; get ready</a:t>
            </a:r>
            <a:br>
              <a:rPr lang="en-US" sz="1200" dirty="0"/>
            </a:br>
            <a:r>
              <a:rPr lang="en-US" sz="1200" dirty="0"/>
              <a:t>9:30- 9:45AM: Breakfast</a:t>
            </a:r>
            <a:br>
              <a:rPr lang="en-US" sz="1200" dirty="0"/>
            </a:br>
            <a:r>
              <a:rPr lang="en-US" sz="1200" dirty="0"/>
              <a:t>10:00- 12:50PM: Classes</a:t>
            </a:r>
            <a:br>
              <a:rPr lang="en-US" sz="1200" dirty="0"/>
            </a:br>
            <a:r>
              <a:rPr lang="en-US" sz="1200" dirty="0"/>
              <a:t>1:00- 1:45PM: Break</a:t>
            </a:r>
            <a:br>
              <a:rPr lang="en-US" sz="1200" dirty="0"/>
            </a:br>
            <a:r>
              <a:rPr lang="en-US" sz="1200" dirty="0"/>
              <a:t>2:00- 3:15PM: Last class</a:t>
            </a:r>
            <a:br>
              <a:rPr lang="en-US" sz="1200" dirty="0"/>
            </a:br>
            <a:r>
              <a:rPr lang="en-US" sz="1200" dirty="0"/>
              <a:t>3:30- 5:00PM: Homework</a:t>
            </a:r>
            <a:br>
              <a:rPr lang="en-US" sz="1200" dirty="0"/>
            </a:br>
            <a:r>
              <a:rPr lang="en-US" sz="1200" dirty="0"/>
              <a:t>5:00- 6:30PM: Dinner</a:t>
            </a:r>
            <a:br>
              <a:rPr lang="en-US" sz="1200" dirty="0"/>
            </a:br>
            <a:r>
              <a:rPr lang="en-US" sz="1200" dirty="0"/>
              <a:t>7:00- 8:00PM: Gym</a:t>
            </a:r>
            <a:br>
              <a:rPr lang="en-US" sz="1200" dirty="0"/>
            </a:br>
            <a:r>
              <a:rPr lang="en-US" sz="1200" dirty="0"/>
              <a:t>8:00- 8:30PM: Shower</a:t>
            </a:r>
            <a:br>
              <a:rPr lang="en-US" sz="1200" dirty="0"/>
            </a:br>
            <a:r>
              <a:rPr lang="en-US" sz="1200" dirty="0"/>
              <a:t>9:00- 10:00PM: Study</a:t>
            </a:r>
            <a:br>
              <a:rPr lang="en-US" sz="1200" dirty="0"/>
            </a:br>
            <a:r>
              <a:rPr lang="en-US" sz="1200" dirty="0"/>
              <a:t>10:00- 12:00AM: Watch </a:t>
            </a:r>
            <a:r>
              <a:rPr lang="en-US" sz="1200" dirty="0" err="1"/>
              <a:t>tv</a:t>
            </a:r>
            <a:r>
              <a:rPr lang="en-US" sz="1200" dirty="0"/>
              <a:t/>
            </a:r>
            <a:br>
              <a:rPr lang="en-US" sz="1200" dirty="0"/>
            </a:br>
            <a:r>
              <a:rPr lang="en-US" sz="1200" dirty="0"/>
              <a:t>12:00AM: Go to bed</a:t>
            </a:r>
            <a:r>
              <a:rPr lang="en-US" dirty="0"/>
              <a:t/>
            </a:r>
            <a:br>
              <a:rPr lang="en-US" dirty="0"/>
            </a:br>
            <a:r>
              <a:rPr lang="en-US" dirty="0"/>
              <a:t/>
            </a:r>
            <a:br>
              <a:rPr lang="en-US" dirty="0"/>
            </a:br>
            <a:endParaRPr lang="en-US" dirty="0"/>
          </a:p>
        </p:txBody>
      </p:sp>
      <p:sp>
        <p:nvSpPr>
          <p:cNvPr id="5" name="TextBox 4"/>
          <p:cNvSpPr txBox="1"/>
          <p:nvPr/>
        </p:nvSpPr>
        <p:spPr>
          <a:xfrm>
            <a:off x="5181600" y="4365553"/>
            <a:ext cx="3886200" cy="1169551"/>
          </a:xfrm>
          <a:prstGeom prst="rect">
            <a:avLst/>
          </a:prstGeom>
          <a:noFill/>
        </p:spPr>
        <p:txBody>
          <a:bodyPr wrap="square" rtlCol="0">
            <a:spAutoFit/>
          </a:bodyPr>
          <a:lstStyle/>
          <a:p>
            <a:r>
              <a:rPr lang="en-US" sz="1400" i="1" dirty="0" smtClean="0">
                <a:solidFill>
                  <a:schemeClr val="bg1"/>
                </a:solidFill>
              </a:rPr>
              <a:t>Greeks compare to any other college student will both have a busy schedule, but Greeks will dedicate more of their time to their sorority/ fraternity to do some volunteer work</a:t>
            </a:r>
            <a:endParaRPr lang="en-US" sz="1400" i="1" dirty="0">
              <a:solidFill>
                <a:schemeClr val="bg1"/>
              </a:solidFill>
            </a:endParaRPr>
          </a:p>
        </p:txBody>
      </p:sp>
      <p:pic>
        <p:nvPicPr>
          <p:cNvPr id="10244" name="Picture 4" descr="clock  Images">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58567" y="152400"/>
            <a:ext cx="1442474" cy="138220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98136799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109728" indent="0">
              <a:buNone/>
            </a:pPr>
            <a:r>
              <a:rPr lang="en-US" sz="1800" dirty="0" smtClean="0"/>
              <a:t>Many students will find that “Greek life” is not for them. Some may think that it’s to demanding and just a way to make friends by paying a lot of money, but these organizations are just very traditional. The students in Greek life deserve more of our support. Living with people that are “Greeks” makes me realize how much dedication and commitment they put into their organization. I always notice all the volunteer work that they do and how many programs they host and I think their just steps away from making a lot of communities a better place. Most of them will have long nights and may not rest as much as other students in college. However, they still dedicate themselves because they know that at the end of it, it’s all worth it and it’s for a good cause. This gives them more of that “college experience” everyone talks about and this also don’t stop them from having a good time.</a:t>
            </a:r>
          </a:p>
        </p:txBody>
      </p:sp>
      <p:sp>
        <p:nvSpPr>
          <p:cNvPr id="3" name="Title 2"/>
          <p:cNvSpPr>
            <a:spLocks noGrp="1"/>
          </p:cNvSpPr>
          <p:nvPr>
            <p:ph type="title"/>
          </p:nvPr>
        </p:nvSpPr>
        <p:spPr/>
        <p:txBody>
          <a:bodyPr/>
          <a:lstStyle/>
          <a:p>
            <a:pPr algn="ctr"/>
            <a:r>
              <a:rPr lang="en-US" dirty="0" smtClean="0"/>
              <a:t>Conclusion </a:t>
            </a:r>
            <a:endParaRPr lang="en-US" dirty="0"/>
          </a:p>
        </p:txBody>
      </p:sp>
    </p:spTree>
    <p:custDataLst>
      <p:tags r:id="rId1"/>
    </p:custDataLst>
    <p:extLst>
      <p:ext uri="{BB962C8B-B14F-4D97-AF65-F5344CB8AC3E}">
        <p14:creationId xmlns:p14="http://schemas.microsoft.com/office/powerpoint/2010/main" val="1615182430"/>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Work cites</a:t>
            </a:r>
            <a:endParaRPr lang="en-US" dirty="0"/>
          </a:p>
        </p:txBody>
      </p:sp>
      <p:sp>
        <p:nvSpPr>
          <p:cNvPr id="3" name="Text Placeholder 2"/>
          <p:cNvSpPr>
            <a:spLocks noGrp="1"/>
          </p:cNvSpPr>
          <p:nvPr>
            <p:ph type="body" idx="1"/>
          </p:nvPr>
        </p:nvSpPr>
        <p:spPr/>
        <p:txBody>
          <a:bodyPr>
            <a:normAutofit fontScale="92500"/>
          </a:bodyPr>
          <a:lstStyle/>
          <a:p>
            <a:r>
              <a:rPr lang="en-US" dirty="0" smtClean="0"/>
              <a:t>Nathan, R. (2005). My Freshman Year: What a Professor Learned by Becoming a student. New York; Penguin Group, Ltd.</a:t>
            </a:r>
            <a:endParaRPr lang="en-US" dirty="0"/>
          </a:p>
        </p:txBody>
      </p:sp>
    </p:spTree>
    <p:custDataLst>
      <p:tags r:id="rId1"/>
    </p:custDataLst>
    <p:extLst>
      <p:ext uri="{BB962C8B-B14F-4D97-AF65-F5344CB8AC3E}">
        <p14:creationId xmlns:p14="http://schemas.microsoft.com/office/powerpoint/2010/main" val="2276292604"/>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Most of all students come to college to become educated and to succeed in life, but some find different ways to get through the whole college experience. In my project I decided to collect data to see how the “Greeks” not only get </a:t>
            </a:r>
            <a:r>
              <a:rPr lang="en-US" sz="2400" dirty="0" smtClean="0"/>
              <a:t>educated, </a:t>
            </a:r>
            <a:r>
              <a:rPr lang="en-US" sz="2400" dirty="0" smtClean="0"/>
              <a:t>but to see how active they are on campus.</a:t>
            </a:r>
            <a:endParaRPr lang="en-US" sz="2400" dirty="0"/>
          </a:p>
        </p:txBody>
      </p:sp>
      <p:sp>
        <p:nvSpPr>
          <p:cNvPr id="3" name="Title 2"/>
          <p:cNvSpPr>
            <a:spLocks noGrp="1"/>
          </p:cNvSpPr>
          <p:nvPr>
            <p:ph type="title"/>
          </p:nvPr>
        </p:nvSpPr>
        <p:spPr/>
        <p:txBody>
          <a:bodyPr/>
          <a:lstStyle/>
          <a:p>
            <a:pPr algn="ctr"/>
            <a:r>
              <a:rPr lang="en-US" dirty="0" smtClean="0"/>
              <a:t>My project</a:t>
            </a:r>
            <a:endParaRPr lang="en-US" dirty="0"/>
          </a:p>
        </p:txBody>
      </p:sp>
    </p:spTree>
    <p:custDataLst>
      <p:tags r:id="rId1"/>
    </p:custDataLst>
    <p:extLst>
      <p:ext uri="{BB962C8B-B14F-4D97-AF65-F5344CB8AC3E}">
        <p14:creationId xmlns:p14="http://schemas.microsoft.com/office/powerpoint/2010/main" val="80556906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524000"/>
            <a:ext cx="4038600" cy="4483291"/>
          </a:xfrm>
        </p:spPr>
        <p:txBody>
          <a:bodyPr>
            <a:normAutofit fontScale="47500" lnSpcReduction="20000"/>
          </a:bodyPr>
          <a:lstStyle/>
          <a:p>
            <a:pPr marL="109728" indent="0">
              <a:buNone/>
            </a:pPr>
            <a:r>
              <a:rPr lang="en-US" i="1" dirty="0"/>
              <a:t>My freshman year by Rebekah Nathan:</a:t>
            </a:r>
          </a:p>
          <a:p>
            <a:endParaRPr lang="en-US" dirty="0" smtClean="0"/>
          </a:p>
          <a:p>
            <a:r>
              <a:rPr lang="en-US" dirty="0" smtClean="0"/>
              <a:t>(</a:t>
            </a:r>
            <a:r>
              <a:rPr lang="en-US" dirty="0"/>
              <a:t>page. 48) I found that students' greatest objections to the Greek system were its steep demands-that it required so much time </a:t>
            </a:r>
            <a:r>
              <a:rPr lang="en-US" i="1" dirty="0"/>
              <a:t>( </a:t>
            </a:r>
            <a:r>
              <a:rPr lang="en-US" dirty="0"/>
              <a:t>I can‘t, give up that many nights a week to one organization") and so many resources ("Why should I pay all that money to a fraternity to have friends when I can make friends for </a:t>
            </a:r>
            <a:r>
              <a:rPr lang="en-US" dirty="0" smtClean="0"/>
              <a:t>free.</a:t>
            </a:r>
          </a:p>
          <a:p>
            <a:endParaRPr lang="en-US" dirty="0"/>
          </a:p>
          <a:p>
            <a:r>
              <a:rPr lang="en-US" dirty="0"/>
              <a:t> Yet, the one </a:t>
            </a:r>
            <a:r>
              <a:rPr lang="en-US" dirty="0" err="1"/>
              <a:t>AnyU</a:t>
            </a:r>
            <a:r>
              <a:rPr lang="en-US" dirty="0"/>
              <a:t> student in ten who did join a fraternity or sorority was, according to 2003 surveys conducted by the Office of Student Life, much less likely to drop out of school and much more likely to report the highest level of satisfaction with campus </a:t>
            </a:r>
            <a:r>
              <a:rPr lang="en-US" dirty="0" smtClean="0"/>
              <a:t>life.</a:t>
            </a:r>
            <a:endParaRPr lang="en-US" dirty="0"/>
          </a:p>
        </p:txBody>
      </p:sp>
      <p:sp>
        <p:nvSpPr>
          <p:cNvPr id="3" name="Content Placeholder 2"/>
          <p:cNvSpPr>
            <a:spLocks noGrp="1"/>
          </p:cNvSpPr>
          <p:nvPr>
            <p:ph sz="half" idx="2"/>
          </p:nvPr>
        </p:nvSpPr>
        <p:spPr>
          <a:xfrm>
            <a:off x="4572000" y="1524000"/>
            <a:ext cx="4038600" cy="4373563"/>
          </a:xfrm>
        </p:spPr>
        <p:txBody>
          <a:bodyPr>
            <a:normAutofit fontScale="47500" lnSpcReduction="20000"/>
          </a:bodyPr>
          <a:lstStyle/>
          <a:p>
            <a:pPr marL="109728" indent="0">
              <a:buNone/>
            </a:pPr>
            <a:r>
              <a:rPr lang="en-US" dirty="0" smtClean="0"/>
              <a:t>My thoughts of Greek life:</a:t>
            </a:r>
          </a:p>
          <a:p>
            <a:pPr marL="109728" indent="0">
              <a:buNone/>
            </a:pPr>
            <a:endParaRPr lang="en-US" dirty="0"/>
          </a:p>
          <a:p>
            <a:r>
              <a:rPr lang="en-US" dirty="0"/>
              <a:t>Most of this passage is nothing, but stereotype. I do think that the students who join fraternity or sorority are less likely to drop out, but I disagree when it says that “your paying to make friends.” Greek life is not for everybody, it has more to it than to just socialize and party. It may require a lot of time, but that’s why the people who join it are the ones who want to have a dedication to something that means something to them</a:t>
            </a:r>
            <a:r>
              <a:rPr lang="en-US" dirty="0" smtClean="0"/>
              <a:t>.</a:t>
            </a:r>
          </a:p>
          <a:p>
            <a:pPr marL="109728" indent="0">
              <a:buNone/>
            </a:pPr>
            <a:endParaRPr lang="en-US" dirty="0"/>
          </a:p>
          <a:p>
            <a:r>
              <a:rPr lang="en-US" dirty="0"/>
              <a:t>Most of the Greeks that I interviewed talked about how they love their sorority/ fraternity because they like helping the community out. Some of them said that they love Greek life because of how organized and responsible they have became. Everyone had different reason of why they love the “Greek life”, but they all gave me positive feedback.</a:t>
            </a:r>
          </a:p>
          <a:p>
            <a:pPr marL="109728" indent="0">
              <a:buNone/>
            </a:pPr>
            <a:endParaRPr lang="en-US" dirty="0"/>
          </a:p>
        </p:txBody>
      </p:sp>
      <p:sp>
        <p:nvSpPr>
          <p:cNvPr id="4" name="Title 3"/>
          <p:cNvSpPr>
            <a:spLocks noGrp="1"/>
          </p:cNvSpPr>
          <p:nvPr>
            <p:ph type="title"/>
          </p:nvPr>
        </p:nvSpPr>
        <p:spPr>
          <a:xfrm>
            <a:off x="381000" y="304800"/>
            <a:ext cx="8229600" cy="1143000"/>
          </a:xfrm>
        </p:spPr>
        <p:txBody>
          <a:bodyPr/>
          <a:lstStyle/>
          <a:p>
            <a:pPr algn="ctr"/>
            <a:r>
              <a:rPr lang="en-US" dirty="0" smtClean="0"/>
              <a:t>Background</a:t>
            </a:r>
            <a:endParaRPr lang="en-US" dirty="0"/>
          </a:p>
        </p:txBody>
      </p:sp>
    </p:spTree>
    <p:custDataLst>
      <p:tags r:id="rId1"/>
    </p:custDataLst>
    <p:extLst>
      <p:ext uri="{BB962C8B-B14F-4D97-AF65-F5344CB8AC3E}">
        <p14:creationId xmlns:p14="http://schemas.microsoft.com/office/powerpoint/2010/main" val="344512929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Are the Greeks obtaining to many responsibilities that they cannot handle, that they are not getting enough rest, and that it’s interfering with school work?</a:t>
            </a:r>
          </a:p>
          <a:p>
            <a:endParaRPr lang="en-US" dirty="0"/>
          </a:p>
        </p:txBody>
      </p:sp>
      <p:sp>
        <p:nvSpPr>
          <p:cNvPr id="3" name="Title 2"/>
          <p:cNvSpPr>
            <a:spLocks noGrp="1"/>
          </p:cNvSpPr>
          <p:nvPr>
            <p:ph type="title"/>
          </p:nvPr>
        </p:nvSpPr>
        <p:spPr/>
        <p:txBody>
          <a:bodyPr/>
          <a:lstStyle/>
          <a:p>
            <a:pPr algn="ctr"/>
            <a:r>
              <a:rPr lang="en-US" dirty="0" smtClean="0"/>
              <a:t>Problem</a:t>
            </a:r>
            <a:endParaRPr lang="en-US" dirty="0"/>
          </a:p>
        </p:txBody>
      </p:sp>
      <p:pic>
        <p:nvPicPr>
          <p:cNvPr id="5122" name="Picture 2" descr="http://t0.gstatic.com/images?q=tbn:ANd9GcS8KlMMM_Z7reWBb2-fAa7ag23Lh-9SlYkR50_LmcEH2aTsGagIH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3527778"/>
            <a:ext cx="4090693" cy="246697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52645259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 interviewed </a:t>
            </a:r>
            <a:r>
              <a:rPr lang="en-US" dirty="0" smtClean="0"/>
              <a:t>four </a:t>
            </a:r>
            <a:r>
              <a:rPr lang="en-US" dirty="0" smtClean="0"/>
              <a:t>people (males and females) that were Greeks to </a:t>
            </a:r>
            <a:r>
              <a:rPr lang="en-US" dirty="0" smtClean="0"/>
              <a:t>know</a:t>
            </a:r>
            <a:r>
              <a:rPr lang="en-US" dirty="0" smtClean="0"/>
              <a:t> </a:t>
            </a:r>
            <a:r>
              <a:rPr lang="en-US" dirty="0" smtClean="0"/>
              <a:t>more about sororities and </a:t>
            </a:r>
            <a:r>
              <a:rPr lang="en-US" dirty="0" smtClean="0"/>
              <a:t>fraternities.</a:t>
            </a:r>
            <a:endParaRPr lang="en-US" dirty="0" smtClean="0"/>
          </a:p>
          <a:p>
            <a:endParaRPr lang="en-US" dirty="0" smtClean="0"/>
          </a:p>
          <a:p>
            <a:r>
              <a:rPr lang="en-US" dirty="0" smtClean="0"/>
              <a:t>I also looked at their schedules to see how much more time they </a:t>
            </a:r>
            <a:r>
              <a:rPr lang="en-US" dirty="0" smtClean="0"/>
              <a:t>spend compare </a:t>
            </a:r>
            <a:r>
              <a:rPr lang="en-US" dirty="0" smtClean="0"/>
              <a:t>to those students that are not Greeks. </a:t>
            </a:r>
            <a:endParaRPr lang="en-US" dirty="0" smtClean="0"/>
          </a:p>
          <a:p>
            <a:endParaRPr lang="en-US" dirty="0"/>
          </a:p>
          <a:p>
            <a:r>
              <a:rPr lang="en-US" dirty="0" smtClean="0"/>
              <a:t>I also took pictures of their rooms to see how clean they kept their rooms.</a:t>
            </a:r>
            <a:endParaRPr lang="en-US" dirty="0"/>
          </a:p>
        </p:txBody>
      </p:sp>
      <p:sp>
        <p:nvSpPr>
          <p:cNvPr id="2" name="Title 1"/>
          <p:cNvSpPr>
            <a:spLocks noGrp="1"/>
          </p:cNvSpPr>
          <p:nvPr>
            <p:ph type="title"/>
          </p:nvPr>
        </p:nvSpPr>
        <p:spPr>
          <a:xfrm>
            <a:off x="457200" y="609600"/>
            <a:ext cx="8229600" cy="808038"/>
          </a:xfrm>
        </p:spPr>
        <p:txBody>
          <a:bodyPr>
            <a:normAutofit fontScale="90000"/>
          </a:bodyPr>
          <a:lstStyle/>
          <a:p>
            <a:pPr algn="ctr"/>
            <a:r>
              <a:rPr lang="en-US" sz="7300" dirty="0" smtClean="0"/>
              <a:t>Methods</a:t>
            </a:r>
            <a:r>
              <a:rPr lang="en-US" dirty="0" smtClean="0"/>
              <a:t/>
            </a:r>
            <a:br>
              <a:rPr lang="en-US" dirty="0" smtClean="0"/>
            </a:br>
            <a:endParaRPr lang="en-US" dirty="0"/>
          </a:p>
        </p:txBody>
      </p:sp>
    </p:spTree>
    <p:custDataLst>
      <p:tags r:id="rId1"/>
    </p:custDataLst>
    <p:extLst>
      <p:ext uri="{BB962C8B-B14F-4D97-AF65-F5344CB8AC3E}">
        <p14:creationId xmlns:p14="http://schemas.microsoft.com/office/powerpoint/2010/main" val="20828219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600200"/>
            <a:ext cx="8229600" cy="4525963"/>
          </a:xfrm>
        </p:spPr>
        <p:txBody>
          <a:bodyPr/>
          <a:lstStyle/>
          <a:p>
            <a:r>
              <a:rPr lang="en-US" dirty="0" smtClean="0"/>
              <a:t>To be a part of a sister or brother hood</a:t>
            </a:r>
          </a:p>
          <a:p>
            <a:r>
              <a:rPr lang="en-US" dirty="0" smtClean="0"/>
              <a:t>Community service</a:t>
            </a:r>
          </a:p>
          <a:p>
            <a:r>
              <a:rPr lang="en-US" dirty="0" smtClean="0"/>
              <a:t>Commitment </a:t>
            </a:r>
          </a:p>
          <a:p>
            <a:r>
              <a:rPr lang="en-US" dirty="0" smtClean="0"/>
              <a:t>Dedication</a:t>
            </a:r>
          </a:p>
          <a:p>
            <a:r>
              <a:rPr lang="en-US" dirty="0" smtClean="0"/>
              <a:t>To be more social</a:t>
            </a:r>
          </a:p>
          <a:p>
            <a:r>
              <a:rPr lang="en-US" dirty="0" smtClean="0"/>
              <a:t>Party</a:t>
            </a:r>
          </a:p>
          <a:p>
            <a:pPr>
              <a:buFont typeface="Wingdings" pitchFamily="2" charset="2"/>
              <a:buChar char="Ø"/>
            </a:pPr>
            <a:endParaRPr lang="en-US" dirty="0" smtClean="0"/>
          </a:p>
          <a:p>
            <a:pPr>
              <a:buFont typeface="Wingdings" pitchFamily="2" charset="2"/>
              <a:buChar char="Ø"/>
            </a:pPr>
            <a:endParaRPr lang="en-US" b="1" i="1" dirty="0" smtClean="0"/>
          </a:p>
          <a:p>
            <a:pPr>
              <a:buFont typeface="Wingdings" pitchFamily="2" charset="2"/>
              <a:buChar char="§"/>
            </a:pPr>
            <a:endParaRPr lang="en-US" b="1" i="1" dirty="0"/>
          </a:p>
        </p:txBody>
      </p:sp>
      <p:sp>
        <p:nvSpPr>
          <p:cNvPr id="3" name="Title 2"/>
          <p:cNvSpPr>
            <a:spLocks noGrp="1"/>
          </p:cNvSpPr>
          <p:nvPr>
            <p:ph type="title"/>
          </p:nvPr>
        </p:nvSpPr>
        <p:spPr/>
        <p:txBody>
          <a:bodyPr>
            <a:normAutofit/>
          </a:bodyPr>
          <a:lstStyle/>
          <a:p>
            <a:pPr algn="ctr"/>
            <a:r>
              <a:rPr lang="en-US" dirty="0" smtClean="0"/>
              <a:t>What is it to be a Greek?</a:t>
            </a:r>
            <a:endParaRPr lang="en-US"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10962">
            <a:off x="6148734" y="2338734"/>
            <a:ext cx="2247900" cy="22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4191000"/>
            <a:ext cx="3403600" cy="2121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71867334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i="1" dirty="0" smtClean="0"/>
              <a:t>After </a:t>
            </a:r>
            <a:r>
              <a:rPr lang="en-US" b="1" i="1" dirty="0" smtClean="0"/>
              <a:t>interviewing Greeks:</a:t>
            </a:r>
          </a:p>
          <a:p>
            <a:pPr>
              <a:buFont typeface="Arial" pitchFamily="34" charset="0"/>
              <a:buChar char="•"/>
            </a:pPr>
            <a:endParaRPr lang="en-US" sz="1600" b="1" i="1" dirty="0" smtClean="0"/>
          </a:p>
          <a:p>
            <a:pPr>
              <a:buFont typeface="Arial" pitchFamily="34" charset="0"/>
              <a:buChar char="•"/>
            </a:pPr>
            <a:r>
              <a:rPr lang="en-US" sz="2000" dirty="0" smtClean="0"/>
              <a:t>I noticed how hard of a topic “Greek life” was because each Greek that I interviewed was not trying to give to much information, but they was still trying to answer the question with as much information as possible.</a:t>
            </a:r>
          </a:p>
          <a:p>
            <a:pPr>
              <a:buFont typeface="Arial" pitchFamily="34" charset="0"/>
              <a:buChar char="•"/>
            </a:pPr>
            <a:r>
              <a:rPr lang="en-US" sz="2000" dirty="0" smtClean="0"/>
              <a:t> They all took quite a while to answer each question I asked.</a:t>
            </a:r>
          </a:p>
          <a:p>
            <a:pPr>
              <a:buFont typeface="Arial" pitchFamily="34" charset="0"/>
              <a:buChar char="•"/>
            </a:pPr>
            <a:r>
              <a:rPr lang="en-US" sz="2000" dirty="0" smtClean="0"/>
              <a:t>Some of them gave me Yes or No as an answer, but did not explain themselves to me.</a:t>
            </a:r>
          </a:p>
          <a:p>
            <a:pPr>
              <a:buFont typeface="Arial" pitchFamily="34" charset="0"/>
              <a:buChar char="•"/>
            </a:pPr>
            <a:r>
              <a:rPr lang="en-US" sz="2000" dirty="0" smtClean="0"/>
              <a:t>One of the students that I interviewed went to their chapter online page to make sure she was giving the correct information . You could tell how much it meant to her to be in sorority and it also showed her commitment.</a:t>
            </a:r>
            <a:endParaRPr lang="en-US" sz="2000" dirty="0" smtClean="0"/>
          </a:p>
          <a:p>
            <a:pPr>
              <a:buFont typeface="Arial" pitchFamily="34" charset="0"/>
              <a:buChar char="•"/>
            </a:pPr>
            <a:endParaRPr lang="en-US" b="1" i="1" dirty="0"/>
          </a:p>
        </p:txBody>
      </p:sp>
      <p:sp>
        <p:nvSpPr>
          <p:cNvPr id="3" name="Title 2"/>
          <p:cNvSpPr>
            <a:spLocks noGrp="1"/>
          </p:cNvSpPr>
          <p:nvPr>
            <p:ph type="title"/>
          </p:nvPr>
        </p:nvSpPr>
        <p:spPr/>
        <p:txBody>
          <a:bodyPr/>
          <a:lstStyle/>
          <a:p>
            <a:pPr algn="ctr"/>
            <a:r>
              <a:rPr lang="en-US" dirty="0" smtClean="0"/>
              <a:t>Findings</a:t>
            </a:r>
            <a:endParaRPr lang="en-US" dirty="0"/>
          </a:p>
        </p:txBody>
      </p:sp>
    </p:spTree>
    <p:custDataLst>
      <p:tags r:id="rId1"/>
    </p:custDataLst>
    <p:extLst>
      <p:ext uri="{BB962C8B-B14F-4D97-AF65-F5344CB8AC3E}">
        <p14:creationId xmlns:p14="http://schemas.microsoft.com/office/powerpoint/2010/main" val="121927725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371600"/>
            <a:ext cx="8229600" cy="4525963"/>
          </a:xfrm>
        </p:spPr>
        <p:txBody>
          <a:bodyPr>
            <a:normAutofit/>
          </a:bodyPr>
          <a:lstStyle/>
          <a:p>
            <a:pPr marL="624078" indent="-514350">
              <a:buFont typeface="+mj-lt"/>
              <a:buAutoNum type="arabicPeriod"/>
            </a:pPr>
            <a:r>
              <a:rPr lang="en-US" sz="1400" b="1" i="1" dirty="0" smtClean="0"/>
              <a:t>Do you think you joined in a sorority/ fraternity to gain friends? </a:t>
            </a:r>
            <a:r>
              <a:rPr lang="en-US" sz="1400" i="1" dirty="0" smtClean="0"/>
              <a:t>No</a:t>
            </a:r>
          </a:p>
          <a:p>
            <a:pPr marL="624078" indent="-514350">
              <a:buFont typeface="+mj-lt"/>
              <a:buAutoNum type="arabicPeriod"/>
            </a:pPr>
            <a:r>
              <a:rPr lang="en-US" sz="1400" b="1" i="1" dirty="0" smtClean="0"/>
              <a:t>How has it changed your life? </a:t>
            </a:r>
            <a:r>
              <a:rPr lang="en-US" sz="1400" dirty="0" smtClean="0"/>
              <a:t>I became more organized , responsible , and appreciative.</a:t>
            </a:r>
          </a:p>
          <a:p>
            <a:pPr marL="624078" indent="-514350">
              <a:buFont typeface="+mj-lt"/>
              <a:buAutoNum type="arabicPeriod"/>
            </a:pPr>
            <a:r>
              <a:rPr lang="en-US" sz="1400" b="1" i="1" dirty="0" smtClean="0"/>
              <a:t>What type of activities or community service do your sorority/ fraternity do?  </a:t>
            </a:r>
            <a:r>
              <a:rPr lang="en-US" sz="1400" dirty="0" smtClean="0"/>
              <a:t>We raise awareness of political, educational, cultural, and social issues by hosting programs.  We also cook at the CCM house for dollar dinners, and volunteer at places such as the women resource center.</a:t>
            </a:r>
          </a:p>
          <a:p>
            <a:pPr marL="624078" indent="-514350">
              <a:buFont typeface="+mj-lt"/>
              <a:buAutoNum type="arabicPeriod"/>
            </a:pPr>
            <a:r>
              <a:rPr lang="en-US" sz="1400" b="1" i="1" dirty="0" smtClean="0"/>
              <a:t>What is the main thing you like about it?  </a:t>
            </a:r>
            <a:r>
              <a:rPr lang="en-US" sz="1400" dirty="0" smtClean="0"/>
              <a:t>I love what we stand for, wisdom  through education.</a:t>
            </a:r>
          </a:p>
          <a:p>
            <a:pPr marL="624078" indent="-514350">
              <a:buFont typeface="+mj-lt"/>
              <a:buAutoNum type="arabicPeriod"/>
            </a:pPr>
            <a:r>
              <a:rPr lang="en-US" sz="1400" b="1" i="1" dirty="0" smtClean="0"/>
              <a:t>Do you think being in </a:t>
            </a:r>
            <a:r>
              <a:rPr lang="en-US" sz="1400" b="1" i="1" dirty="0"/>
              <a:t>G</a:t>
            </a:r>
            <a:r>
              <a:rPr lang="en-US" sz="1400" b="1" i="1" dirty="0" smtClean="0"/>
              <a:t>reek life interferes with your school work? </a:t>
            </a:r>
            <a:r>
              <a:rPr lang="en-US" sz="1400" dirty="0"/>
              <a:t> </a:t>
            </a:r>
            <a:r>
              <a:rPr lang="en-US" sz="1400" dirty="0" smtClean="0"/>
              <a:t>It can at times because I have a lot of responsibilities since I’m the vice-president of my chapter.</a:t>
            </a:r>
          </a:p>
          <a:p>
            <a:pPr marL="624078" indent="-514350">
              <a:buFont typeface="+mj-lt"/>
              <a:buAutoNum type="arabicPeriod"/>
            </a:pPr>
            <a:r>
              <a:rPr lang="en-US" sz="1400" b="1" i="1" dirty="0" smtClean="0"/>
              <a:t>Now that you’re a Greek, what is one myth that you now know is not true?  </a:t>
            </a:r>
            <a:r>
              <a:rPr lang="en-US" sz="1400" dirty="0" smtClean="0"/>
              <a:t>It’s not all about partying and socializing, there’s a greater business aspect.</a:t>
            </a:r>
          </a:p>
          <a:p>
            <a:pPr marL="624078" indent="-514350">
              <a:buFont typeface="+mj-lt"/>
              <a:buAutoNum type="arabicPeriod"/>
            </a:pPr>
            <a:r>
              <a:rPr lang="en-US" sz="1400" b="1" i="1" dirty="0" smtClean="0"/>
              <a:t>What does your sorority/ fraternity stands for?  </a:t>
            </a:r>
            <a:r>
              <a:rPr lang="en-US" sz="1400" dirty="0" smtClean="0"/>
              <a:t>Wisdom through education.</a:t>
            </a:r>
          </a:p>
          <a:p>
            <a:pPr marL="624078" indent="-514350">
              <a:buFont typeface="+mj-lt"/>
              <a:buAutoNum type="arabicPeriod"/>
            </a:pPr>
            <a:r>
              <a:rPr lang="en-US" sz="1400" b="1" i="1" dirty="0" smtClean="0"/>
              <a:t>Is your sorority/ fraternity national or local?  </a:t>
            </a:r>
            <a:r>
              <a:rPr lang="en-US" sz="1400" dirty="0" smtClean="0"/>
              <a:t>National</a:t>
            </a:r>
            <a:endParaRPr lang="en-US" sz="1400" b="1" i="1" dirty="0" smtClean="0"/>
          </a:p>
          <a:p>
            <a:pPr marL="109728" indent="0">
              <a:buNone/>
            </a:pPr>
            <a:endParaRPr lang="en-US" sz="1400" b="1" dirty="0" smtClean="0"/>
          </a:p>
          <a:p>
            <a:pPr marL="109728" indent="0">
              <a:buNone/>
            </a:pPr>
            <a:r>
              <a:rPr lang="en-US" sz="1400" i="1" dirty="0" smtClean="0"/>
              <a:t>          </a:t>
            </a:r>
            <a:endParaRPr lang="en-US" sz="1400" i="1" dirty="0"/>
          </a:p>
        </p:txBody>
      </p:sp>
      <p:sp>
        <p:nvSpPr>
          <p:cNvPr id="3" name="Title 2"/>
          <p:cNvSpPr>
            <a:spLocks noGrp="1"/>
          </p:cNvSpPr>
          <p:nvPr>
            <p:ph type="title"/>
          </p:nvPr>
        </p:nvSpPr>
        <p:spPr/>
        <p:txBody>
          <a:bodyPr/>
          <a:lstStyle/>
          <a:p>
            <a:pPr algn="ctr"/>
            <a:r>
              <a:rPr lang="en-US" dirty="0" smtClean="0"/>
              <a:t>Female interview #1</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4953000"/>
            <a:ext cx="230505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36633631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624078" indent="-514350">
              <a:buFont typeface="+mj-lt"/>
              <a:buAutoNum type="arabicPeriod"/>
            </a:pPr>
            <a:r>
              <a:rPr lang="en-US" sz="1400" b="1" i="1" dirty="0"/>
              <a:t>Do you think you joined in a sorority/ fraternity to gain friends? </a:t>
            </a:r>
            <a:r>
              <a:rPr lang="en-US" sz="1400" i="1" dirty="0"/>
              <a:t> </a:t>
            </a:r>
            <a:r>
              <a:rPr lang="en-US" sz="1400" dirty="0" smtClean="0"/>
              <a:t>Yes, and to get to meet different people.</a:t>
            </a:r>
            <a:endParaRPr lang="en-US" sz="1400" i="1" dirty="0"/>
          </a:p>
          <a:p>
            <a:pPr marL="624078" indent="-514350">
              <a:buFont typeface="+mj-lt"/>
              <a:buAutoNum type="arabicPeriod"/>
            </a:pPr>
            <a:r>
              <a:rPr lang="en-US" sz="1400" b="1" i="1" dirty="0"/>
              <a:t>How has it changed your life? </a:t>
            </a:r>
            <a:r>
              <a:rPr lang="en-US" sz="1400" dirty="0" smtClean="0"/>
              <a:t> It had made me more reliable and organized with my school work.</a:t>
            </a:r>
            <a:endParaRPr lang="en-US" sz="1400" b="1" i="1" dirty="0" smtClean="0"/>
          </a:p>
          <a:p>
            <a:pPr marL="624078" indent="-514350">
              <a:buFont typeface="+mj-lt"/>
              <a:buAutoNum type="arabicPeriod"/>
            </a:pPr>
            <a:r>
              <a:rPr lang="en-US" sz="1400" b="1" i="1" dirty="0" smtClean="0"/>
              <a:t>What </a:t>
            </a:r>
            <a:r>
              <a:rPr lang="en-US" sz="1400" b="1" i="1" dirty="0"/>
              <a:t>type of activities or community service do your sorority/ fraternity do?  </a:t>
            </a:r>
            <a:r>
              <a:rPr lang="en-US" sz="1400" dirty="0" smtClean="0"/>
              <a:t>We have plenty of different community service, like bowl for kids, coin drops, and breast cancer walk. </a:t>
            </a:r>
            <a:endParaRPr lang="en-US" sz="1400" dirty="0"/>
          </a:p>
          <a:p>
            <a:pPr marL="624078" indent="-514350">
              <a:buFont typeface="+mj-lt"/>
              <a:buAutoNum type="arabicPeriod"/>
            </a:pPr>
            <a:r>
              <a:rPr lang="en-US" sz="1400" b="1" i="1" dirty="0"/>
              <a:t>What is the main thing you like about it? </a:t>
            </a:r>
            <a:r>
              <a:rPr lang="en-US" sz="1400" dirty="0" smtClean="0"/>
              <a:t> I like that I get to network a lot and I also get to experience new things.</a:t>
            </a:r>
            <a:r>
              <a:rPr lang="en-US" sz="1400" b="1" i="1" dirty="0" smtClean="0"/>
              <a:t> </a:t>
            </a:r>
          </a:p>
          <a:p>
            <a:pPr marL="624078" indent="-514350">
              <a:buFont typeface="+mj-lt"/>
              <a:buAutoNum type="arabicPeriod"/>
            </a:pPr>
            <a:r>
              <a:rPr lang="en-US" sz="1400" b="1" i="1" dirty="0" smtClean="0"/>
              <a:t>Do </a:t>
            </a:r>
            <a:r>
              <a:rPr lang="en-US" sz="1400" b="1" i="1" dirty="0"/>
              <a:t>you think being in Greek life interferes with your school work</a:t>
            </a:r>
            <a:r>
              <a:rPr lang="en-US" sz="1400" b="1" i="1" dirty="0" smtClean="0"/>
              <a:t>?</a:t>
            </a:r>
            <a:r>
              <a:rPr lang="en-US" sz="1400" dirty="0" smtClean="0"/>
              <a:t>  No, it actually helped me be more organized.</a:t>
            </a:r>
            <a:endParaRPr lang="en-US" sz="1400" dirty="0"/>
          </a:p>
          <a:p>
            <a:pPr marL="624078" indent="-514350">
              <a:buFont typeface="+mj-lt"/>
              <a:buAutoNum type="arabicPeriod"/>
            </a:pPr>
            <a:r>
              <a:rPr lang="en-US" sz="1400" b="1" i="1" dirty="0"/>
              <a:t>Now that you’re a Greek, what is one myth that you now know is not true? </a:t>
            </a:r>
            <a:r>
              <a:rPr lang="en-US" sz="1400" b="1" i="1" dirty="0" smtClean="0"/>
              <a:t> </a:t>
            </a:r>
            <a:r>
              <a:rPr lang="en-US" sz="1400" dirty="0" smtClean="0"/>
              <a:t>Hazing is a myth.</a:t>
            </a:r>
            <a:endParaRPr lang="en-US" sz="1400" b="1" i="1" dirty="0" smtClean="0"/>
          </a:p>
          <a:p>
            <a:pPr marL="624078" indent="-514350">
              <a:buFont typeface="+mj-lt"/>
              <a:buAutoNum type="arabicPeriod"/>
            </a:pPr>
            <a:r>
              <a:rPr lang="en-US" sz="1400" b="1" i="1" dirty="0" smtClean="0"/>
              <a:t>What </a:t>
            </a:r>
            <a:r>
              <a:rPr lang="en-US" sz="1400" b="1" i="1" dirty="0"/>
              <a:t>does your sorority/ fraternity stands for? </a:t>
            </a:r>
            <a:r>
              <a:rPr lang="en-US" sz="1400" b="1" i="1" dirty="0" smtClean="0"/>
              <a:t> </a:t>
            </a:r>
            <a:r>
              <a:rPr lang="en-US" sz="1400" dirty="0" smtClean="0"/>
              <a:t>My sorority stands for first and forever, our mission is to be sisters forever and help our community.</a:t>
            </a:r>
            <a:endParaRPr lang="en-US" sz="1400" b="1" i="1" dirty="0" smtClean="0"/>
          </a:p>
          <a:p>
            <a:pPr marL="624078" indent="-514350">
              <a:buFont typeface="+mj-lt"/>
              <a:buAutoNum type="arabicPeriod"/>
            </a:pPr>
            <a:r>
              <a:rPr lang="en-US" sz="1400" b="1" i="1" dirty="0" smtClean="0"/>
              <a:t>Is </a:t>
            </a:r>
            <a:r>
              <a:rPr lang="en-US" sz="1400" b="1" i="1" dirty="0"/>
              <a:t>your sorority/ fraternity national or local?  </a:t>
            </a:r>
            <a:r>
              <a:rPr lang="en-US" sz="1400" dirty="0" smtClean="0"/>
              <a:t>Local</a:t>
            </a:r>
            <a:endParaRPr lang="en-US" sz="1400" dirty="0"/>
          </a:p>
        </p:txBody>
      </p:sp>
      <p:sp>
        <p:nvSpPr>
          <p:cNvPr id="3" name="Title 2"/>
          <p:cNvSpPr>
            <a:spLocks noGrp="1"/>
          </p:cNvSpPr>
          <p:nvPr>
            <p:ph type="title"/>
          </p:nvPr>
        </p:nvSpPr>
        <p:spPr/>
        <p:txBody>
          <a:bodyPr/>
          <a:lstStyle/>
          <a:p>
            <a:pPr algn="ctr"/>
            <a:r>
              <a:rPr lang="en-US" dirty="0" smtClean="0"/>
              <a:t>Female interview #2</a:t>
            </a:r>
            <a:endParaRPr lang="en-US" dirty="0"/>
          </a:p>
        </p:txBody>
      </p:sp>
    </p:spTree>
    <p:custDataLst>
      <p:tags r:id="rId1"/>
    </p:custDataLst>
    <p:extLst>
      <p:ext uri="{BB962C8B-B14F-4D97-AF65-F5344CB8AC3E}">
        <p14:creationId xmlns:p14="http://schemas.microsoft.com/office/powerpoint/2010/main" val="57259572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WERPOINTVERSION" val="14.0"/>
  <p:tag name="TPVERSION" val="2008"/>
  <p:tag name="PPVERSION" val="14.0"/>
  <p:tag name="DELIMITERS" val="3.1"/>
  <p:tag name="SHOWBARVISIBLE" val="True"/>
  <p:tag name="EXPANDSHOWBAR" val="True"/>
  <p:tag name="USESECONDARYMONITOR" val="True"/>
  <p:tag name="SAVECSVWITHSESSION" val="True"/>
  <p:tag name="CSVFORMAT" val="0"/>
  <p:tag name="BULLETTYPE" val="3"/>
  <p:tag name="ANSWERNOWSTYLE" val="-1"/>
  <p:tag name="ANSWERNOWTEXT" val="Answer Now"/>
  <p:tag name="COUNTDOWNSTYLE" val="-1"/>
  <p:tag name="RESPCOUNTERSTYLE" val="-1"/>
  <p:tag name="RESPCOUNTERFORMAT" val="0"/>
  <p:tag name="RESPTABLESTYLE" val="-1"/>
  <p:tag name="COUNTDOWNSECONDS" val="10"/>
  <p:tag name="INPUTSOURCE" val="1"/>
  <p:tag name="NUMRESPONSES" val="1"/>
  <p:tag name="ALLOWDUPLICATES" val="False"/>
  <p:tag name="BACKUPSESSIONS" val="True"/>
  <p:tag name="BACKUPMAINTENANCE" val="7"/>
  <p:tag name="CHARTVALUEFORMAT" val="0%"/>
  <p:tag name="AUTOADVANCE" val="False"/>
  <p:tag name="REVIEWONLY" val="False"/>
  <p:tag name="ROTATIONINTERVAL" val="2"/>
  <p:tag name="AUTOUPDATEALIASES" val="True"/>
  <p:tag name="STDCHART" val="1"/>
  <p:tag name="RACEENDPOINTS" val="100"/>
  <p:tag name="RACERSMAXDISPLAYED" val="5"/>
  <p:tag name="RACEANIMATIONSPEED" val="3"/>
  <p:tag name="SKIPREMAININGRACESLIDES" val="True"/>
  <p:tag name="PARTICIPANTSINLEADERBOARD" val="5"/>
  <p:tag name="TEAMSINLEADERBOARD" val="5"/>
  <p:tag name="MAXRESPONDERS" val="5"/>
  <p:tag name="BUBBLENAMEVISIBLE" val="True"/>
  <p:tag name="BUBBLESIZEVISIBLE" val="True"/>
  <p:tag name="BUBBLEVALUEFORMAT" val="0.0"/>
  <p:tag name="BUBBLEGROUPING" val="3"/>
  <p:tag name="DEFAULTNUMTEAMS" val="5"/>
  <p:tag name="CUSTOMGRIDBACKCOLOR" val="-722948"/>
  <p:tag name="CUSTOMCELLFORECOLOR" val="-16777216"/>
  <p:tag name="CUSTOMCELLBACKCOLOR1" val="-657956"/>
  <p:tag name="CUSTOMCELLBACKCOLOR2" val="-13395457"/>
  <p:tag name="CUSTOMCELLBACKCOLOR3" val="-268652"/>
  <p:tag name="CUSTOMCELLBACKCOLOR4" val="-8355712"/>
  <p:tag name="USESCHEMECOLORS" val="True"/>
  <p:tag name="DISPLAYNAME" val="True"/>
  <p:tag name="DISPLAYDEVICENUMBER" val="True"/>
  <p:tag name="DISPLAYDEVICEID" val="True"/>
  <p:tag name="GRIDOPACITY" val="90"/>
  <p:tag name="GRIDROTATIONINTERVAL" val="2"/>
  <p:tag name="AUTOSIZEGRID" val="True"/>
  <p:tag name="GRIDSIZE" val="{Width=800, Height=600}"/>
  <p:tag name="GRIDPOSITION" val="1"/>
  <p:tag name="GRIDFONTSIZE" val="12"/>
  <p:tag name="POLLINGCYCLE" val="2"/>
  <p:tag name="CHARTCOLORS" val="0"/>
  <p:tag name="CHARTLABELS" val="1"/>
  <p:tag name="RESETCHARTS" val="True"/>
  <p:tag name="INCLUDENONRESPONDERS" val="False"/>
  <p:tag name="MULTIRESPDIVISOR" val="1"/>
  <p:tag name="INCLUDEPPT" val="True"/>
  <p:tag name="ALLOWUSERFEEDBACK" val="True"/>
  <p:tag name="CORRECTPOINTVALUE" val="1"/>
  <p:tag name="INCORRECTPOINTVALUE" val="0"/>
  <p:tag name="REALTIMEBACKUP" val="False"/>
  <p:tag name="REALTIMEBACKUPPATH" val="(None)"/>
  <p:tag name="ZEROBASED" val="False"/>
  <p:tag name="AUTOADJUSTPARTRANGE" val="True"/>
  <p:tag name="CHARTSCALE" val="True"/>
  <p:tag name="ADVANCEDSETTINGSVIEW" val="False"/>
  <p:tag name="FIBDISPLAYRESULTS" val="True"/>
  <p:tag name="FIBNUMRESULTS" val="5"/>
  <p:tag name="FIBINCLUDEOTHER" val="True"/>
  <p:tag name="FIBDISPLAYKEYWORDS" val="True"/>
  <p:tag name="PRRESPONSE1" val="10"/>
  <p:tag name="PRRESPONSE2" val="9"/>
  <p:tag name="PRRESPONSE3" val="8"/>
  <p:tag name="PRRESPONSE4" val="7"/>
  <p:tag name="PRRESPONSE5" val="6"/>
  <p:tag name="PRRESPONSE6" val="5"/>
  <p:tag name="PRRESPONSE7" val="4"/>
  <p:tag name="PRRESPONSE8" val="3"/>
  <p:tag name="PRRESPONSE9" val="2"/>
  <p:tag name="PRRESPONSE10" val="1"/>
  <p:tag name="SHOWFLASHWARNING" val="True"/>
  <p:tag name="ALWAYSOPENPOLL" val="False"/>
  <p:tag name="TPFULLVERSION" val="4.3.1.1109"/>
  <p:tag name="INCLUDESESSION" val="True"/>
</p:tagLst>
</file>

<file path=ppt/tags/tag10.xml><?xml version="1.0" encoding="utf-8"?>
<p:tagLst xmlns:a="http://schemas.openxmlformats.org/drawingml/2006/main" xmlns:r="http://schemas.openxmlformats.org/officeDocument/2006/relationships" xmlns:p="http://schemas.openxmlformats.org/presentationml/2006/main">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DELIMITERS" val="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440</TotalTime>
  <Words>1662</Words>
  <Application>Microsoft Office PowerPoint</Application>
  <PresentationFormat>On-screen Show (4:3)</PresentationFormat>
  <Paragraphs>98</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        Clue Project  Greek Life </vt:lpstr>
      <vt:lpstr>My project</vt:lpstr>
      <vt:lpstr>Background</vt:lpstr>
      <vt:lpstr>Problem</vt:lpstr>
      <vt:lpstr>Methods </vt:lpstr>
      <vt:lpstr>What is it to be a Greek?</vt:lpstr>
      <vt:lpstr>Findings</vt:lpstr>
      <vt:lpstr>Female interview #1</vt:lpstr>
      <vt:lpstr>Female interview #2</vt:lpstr>
      <vt:lpstr>Male interview #1</vt:lpstr>
      <vt:lpstr>Male interview #2</vt:lpstr>
      <vt:lpstr>Greek students time diaries</vt:lpstr>
      <vt:lpstr>PowerPoint Presentation</vt:lpstr>
      <vt:lpstr>My room and time diary</vt:lpstr>
      <vt:lpstr>Conclusion </vt:lpstr>
      <vt:lpstr>Work cites</vt:lpstr>
    </vt:vector>
  </TitlesOfParts>
  <Company>Bloomsburg University of Pennsylvania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Greek life</dc:title>
  <dc:creator>labtech</dc:creator>
  <cp:lastModifiedBy>labtech</cp:lastModifiedBy>
  <cp:revision>31</cp:revision>
  <dcterms:created xsi:type="dcterms:W3CDTF">2011-10-09T19:33:19Z</dcterms:created>
  <dcterms:modified xsi:type="dcterms:W3CDTF">2011-10-10T02:56:28Z</dcterms:modified>
</cp:coreProperties>
</file>